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2" r:id="rId1"/>
    <p:sldMasterId id="2147483684" r:id="rId2"/>
  </p:sldMasterIdLst>
  <p:notesMasterIdLst>
    <p:notesMasterId r:id="rId41"/>
  </p:notesMasterIdLst>
  <p:sldIdLst>
    <p:sldId id="256" r:id="rId3"/>
    <p:sldId id="257" r:id="rId4"/>
    <p:sldId id="258" r:id="rId5"/>
    <p:sldId id="259" r:id="rId6"/>
    <p:sldId id="260" r:id="rId7"/>
    <p:sldId id="261" r:id="rId8"/>
    <p:sldId id="262" r:id="rId9"/>
    <p:sldId id="272" r:id="rId10"/>
    <p:sldId id="317" r:id="rId11"/>
    <p:sldId id="318" r:id="rId12"/>
    <p:sldId id="320" r:id="rId13"/>
    <p:sldId id="322" r:id="rId14"/>
    <p:sldId id="324" r:id="rId15"/>
    <p:sldId id="325" r:id="rId16"/>
    <p:sldId id="326" r:id="rId17"/>
    <p:sldId id="327" r:id="rId18"/>
    <p:sldId id="271" r:id="rId19"/>
    <p:sldId id="273" r:id="rId20"/>
    <p:sldId id="276" r:id="rId21"/>
    <p:sldId id="275" r:id="rId22"/>
    <p:sldId id="277" r:id="rId23"/>
    <p:sldId id="279" r:id="rId24"/>
    <p:sldId id="328" r:id="rId25"/>
    <p:sldId id="278" r:id="rId26"/>
    <p:sldId id="280" r:id="rId27"/>
    <p:sldId id="286" r:id="rId28"/>
    <p:sldId id="288" r:id="rId29"/>
    <p:sldId id="289" r:id="rId30"/>
    <p:sldId id="290" r:id="rId31"/>
    <p:sldId id="291" r:id="rId32"/>
    <p:sldId id="293" r:id="rId33"/>
    <p:sldId id="299" r:id="rId34"/>
    <p:sldId id="303" r:id="rId35"/>
    <p:sldId id="307" r:id="rId36"/>
    <p:sldId id="309" r:id="rId37"/>
    <p:sldId id="308" r:id="rId38"/>
    <p:sldId id="311" r:id="rId39"/>
    <p:sldId id="310"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1411314-3863-420D-8068-808E481AEFE8}">
          <p14:sldIdLst>
            <p14:sldId id="256"/>
            <p14:sldId id="257"/>
          </p14:sldIdLst>
        </p14:section>
        <p14:section name="1. Introduction" id="{AE9079E5-4C0D-4096-A2C1-F7538D9D8975}">
          <p14:sldIdLst>
            <p14:sldId id="258"/>
            <p14:sldId id="259"/>
            <p14:sldId id="260"/>
            <p14:sldId id="261"/>
          </p14:sldIdLst>
        </p14:section>
        <p14:section name="Related Work" id="{2EA31852-BA4F-4657-9E2C-8EF430E27EF2}">
          <p14:sldIdLst>
            <p14:sldId id="262"/>
            <p14:sldId id="272"/>
            <p14:sldId id="317"/>
            <p14:sldId id="318"/>
            <p14:sldId id="320"/>
            <p14:sldId id="322"/>
            <p14:sldId id="324"/>
            <p14:sldId id="325"/>
            <p14:sldId id="326"/>
            <p14:sldId id="327"/>
            <p14:sldId id="271"/>
            <p14:sldId id="273"/>
            <p14:sldId id="276"/>
            <p14:sldId id="275"/>
            <p14:sldId id="277"/>
            <p14:sldId id="279"/>
            <p14:sldId id="328"/>
            <p14:sldId id="278"/>
            <p14:sldId id="280"/>
          </p14:sldIdLst>
        </p14:section>
        <p14:section name="Experimental Results and Discussion" id="{9083A871-A006-4367-B9AD-BF5CAAFB31DB}">
          <p14:sldIdLst>
            <p14:sldId id="286"/>
            <p14:sldId id="288"/>
            <p14:sldId id="289"/>
            <p14:sldId id="290"/>
            <p14:sldId id="291"/>
            <p14:sldId id="293"/>
            <p14:sldId id="299"/>
            <p14:sldId id="303"/>
            <p14:sldId id="307"/>
          </p14:sldIdLst>
        </p14:section>
        <p14:section name="Conclusion" id="{7CF2EBFA-67A8-4A60-BCD5-D8C0FBEF89BC}">
          <p14:sldIdLst>
            <p14:sldId id="309"/>
            <p14:sldId id="308"/>
            <p14:sldId id="311"/>
          </p14:sldIdLst>
        </p14:section>
        <p14:section name="End" id="{8A470456-CB98-4319-8F91-550C25651ABC}">
          <p14:sldIdLst>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431" autoAdjust="0"/>
  </p:normalViewPr>
  <p:slideViewPr>
    <p:cSldViewPr snapToGrid="0">
      <p:cViewPr varScale="1">
        <p:scale>
          <a:sx n="76" d="100"/>
          <a:sy n="76" d="100"/>
        </p:scale>
        <p:origin x="8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92E58-59E1-45B1-B6A9-E2D0AD57A209}" type="datetimeFigureOut">
              <a:rPr lang="zh-TW" altLang="en-US" smtClean="0"/>
              <a:t>2023/1/8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0DFC1-44D9-4D4A-8DA2-B4A884F86506}" type="slidenum">
              <a:rPr lang="zh-TW" altLang="en-US" smtClean="0"/>
              <a:t>‹#›</a:t>
            </a:fld>
            <a:endParaRPr lang="zh-TW" altLang="en-US"/>
          </a:p>
        </p:txBody>
      </p:sp>
    </p:spTree>
    <p:extLst>
      <p:ext uri="{BB962C8B-B14F-4D97-AF65-F5344CB8AC3E}">
        <p14:creationId xmlns:p14="http://schemas.microsoft.com/office/powerpoint/2010/main" val="90419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4</a:t>
            </a:fld>
            <a:endParaRPr lang="zh-TW" altLang="en-US"/>
          </a:p>
        </p:txBody>
      </p:sp>
    </p:spTree>
    <p:extLst>
      <p:ext uri="{BB962C8B-B14F-4D97-AF65-F5344CB8AC3E}">
        <p14:creationId xmlns:p14="http://schemas.microsoft.com/office/powerpoint/2010/main" val="118872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33</a:t>
            </a:fld>
            <a:endParaRPr lang="zh-TW" altLang="en-US"/>
          </a:p>
        </p:txBody>
      </p:sp>
    </p:spTree>
    <p:extLst>
      <p:ext uri="{BB962C8B-B14F-4D97-AF65-F5344CB8AC3E}">
        <p14:creationId xmlns:p14="http://schemas.microsoft.com/office/powerpoint/2010/main" val="164527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9</a:t>
            </a:fld>
            <a:endParaRPr lang="zh-TW" altLang="en-US"/>
          </a:p>
        </p:txBody>
      </p:sp>
    </p:spTree>
    <p:extLst>
      <p:ext uri="{BB962C8B-B14F-4D97-AF65-F5344CB8AC3E}">
        <p14:creationId xmlns:p14="http://schemas.microsoft.com/office/powerpoint/2010/main" val="408440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13</a:t>
            </a:fld>
            <a:endParaRPr lang="zh-TW" altLang="en-US"/>
          </a:p>
        </p:txBody>
      </p:sp>
    </p:spTree>
    <p:extLst>
      <p:ext uri="{BB962C8B-B14F-4D97-AF65-F5344CB8AC3E}">
        <p14:creationId xmlns:p14="http://schemas.microsoft.com/office/powerpoint/2010/main" val="24901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15</a:t>
            </a:fld>
            <a:endParaRPr lang="zh-TW" altLang="en-US"/>
          </a:p>
        </p:txBody>
      </p:sp>
    </p:spTree>
    <p:extLst>
      <p:ext uri="{BB962C8B-B14F-4D97-AF65-F5344CB8AC3E}">
        <p14:creationId xmlns:p14="http://schemas.microsoft.com/office/powerpoint/2010/main" val="589771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16</a:t>
            </a:fld>
            <a:endParaRPr lang="zh-TW" altLang="en-US"/>
          </a:p>
        </p:txBody>
      </p:sp>
    </p:spTree>
    <p:extLst>
      <p:ext uri="{BB962C8B-B14F-4D97-AF65-F5344CB8AC3E}">
        <p14:creationId xmlns:p14="http://schemas.microsoft.com/office/powerpoint/2010/main" val="3223522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23</a:t>
            </a:fld>
            <a:endParaRPr lang="zh-TW" altLang="en-US"/>
          </a:p>
        </p:txBody>
      </p:sp>
    </p:spTree>
    <p:extLst>
      <p:ext uri="{BB962C8B-B14F-4D97-AF65-F5344CB8AC3E}">
        <p14:creationId xmlns:p14="http://schemas.microsoft.com/office/powerpoint/2010/main" val="195959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24</a:t>
            </a:fld>
            <a:endParaRPr lang="zh-TW" altLang="en-US"/>
          </a:p>
        </p:txBody>
      </p:sp>
    </p:spTree>
    <p:extLst>
      <p:ext uri="{BB962C8B-B14F-4D97-AF65-F5344CB8AC3E}">
        <p14:creationId xmlns:p14="http://schemas.microsoft.com/office/powerpoint/2010/main" val="14047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25</a:t>
            </a:fld>
            <a:endParaRPr lang="zh-TW" altLang="en-US"/>
          </a:p>
        </p:txBody>
      </p:sp>
    </p:spTree>
    <p:extLst>
      <p:ext uri="{BB962C8B-B14F-4D97-AF65-F5344CB8AC3E}">
        <p14:creationId xmlns:p14="http://schemas.microsoft.com/office/powerpoint/2010/main" val="337441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32</a:t>
            </a:fld>
            <a:endParaRPr lang="zh-TW" altLang="en-US"/>
          </a:p>
        </p:txBody>
      </p:sp>
    </p:spTree>
    <p:extLst>
      <p:ext uri="{BB962C8B-B14F-4D97-AF65-F5344CB8AC3E}">
        <p14:creationId xmlns:p14="http://schemas.microsoft.com/office/powerpoint/2010/main" val="3018982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8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54422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5123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31C89B-E1D1-4263-A88B-AEA6E424A74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789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lgn="l">
              <a:lnSpc>
                <a:spcPct val="150000"/>
              </a:lnSpc>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04C364-221E-427D-9CC4-A7EF4887E18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349208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編輯母片文字樣式</a:t>
            </a:r>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D7990D9-986C-4AC4-8337-49BE585D2E4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25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F5F423-52B9-4CD6-ABE9-2B4C3CD6005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0720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Content Placeholder 3"/>
          <p:cNvSpPr>
            <a:spLocks noGrp="1"/>
          </p:cNvSpPr>
          <p:nvPr>
            <p:ph sz="half" idx="2"/>
          </p:nvPr>
        </p:nvSpPr>
        <p:spPr>
          <a:xfrm>
            <a:off x="1097280" y="2582335"/>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6" name="Content Placeholder 5"/>
          <p:cNvSpPr>
            <a:spLocks noGrp="1"/>
          </p:cNvSpPr>
          <p:nvPr>
            <p:ph sz="quarter" idx="4"/>
          </p:nvPr>
        </p:nvSpPr>
        <p:spPr>
          <a:xfrm>
            <a:off x="6217920" y="2582334"/>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89BBBF-85F2-438E-94EB-4149CF81DB9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solidFill>
                  <a:schemeClr val="bg1"/>
                </a:solidFill>
                <a:latin typeface="Times New Roman" panose="02020603050405020304" pitchFamily="18" charset="0"/>
                <a:ea typeface="標楷體" panose="03000509000000000000" pitchFamily="65" charset="-12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9609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33A31D-C2BB-4E8E-966E-49CF85C4FE0F}"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4" name="Footer Placeholder 3"/>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Slide Number Placeholder 4"/>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701000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BFF350C-F733-4A0F-ABED-338FA7AAA85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solidFill>
                  <a:srgbClr val="FFFFFF"/>
                </a:solidFill>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3313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E68E65-AF83-4FF5-B66A-35FE947B33BC}"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solidFill>
                  <a:schemeClr val="tx2"/>
                </a:solidFill>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344068"/>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9159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96845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ea typeface="標楷體" panose="03000509000000000000" pitchFamily="65"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dirty="0"/>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EA962F3-DA79-4D79-8C9C-445F375B5887}"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05801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20F6219-4A77-41B7-9918-3E3A774A8410}"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665297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40FF19-BD0C-4932-9C52-3350673C5D5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06363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4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4146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3643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4981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46495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2FF01A7-867F-4E20-AC3F-239C36387FF6}" type="datetimeFigureOut">
              <a:rPr lang="zh-TW" altLang="en-US" smtClean="0"/>
              <a:t>2023/1/8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0570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A2FF01A7-867F-4E20-AC3F-239C36387FF6}" type="datetimeFigureOut">
              <a:rPr lang="zh-TW" altLang="en-US" smtClean="0"/>
              <a:t>2023/1/8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21109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FF01A7-867F-4E20-AC3F-239C36387FF6}" type="datetimeFigureOut">
              <a:rPr lang="zh-TW" altLang="en-US" smtClean="0"/>
              <a:t>2023/1/8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8120FB-1C4E-4BC6-8FCE-D4295CFD7510}"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932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Times New Roman" panose="02020603050405020304" pitchFamily="18" charset="0"/>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E3FE0-FE35-41E2-8291-6DE02718177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2023/1/8</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Times New Roman" panose="02020603050405020304" pitchFamily="18" charset="0"/>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Times New Roman" panose="02020603050405020304" pitchFamily="18" charset="0"/>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7050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Times New Roman" panose="02020603050405020304" pitchFamily="18" charset="0"/>
          <a:ea typeface="標楷體" panose="03000509000000000000" pitchFamily="65"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ctr"/>
            <a:r>
              <a:rPr lang="zh-TW" altLang="en-US" sz="6000" dirty="0">
                <a:latin typeface="標楷體" panose="03000509000000000000" pitchFamily="65" charset="-120"/>
                <a:ea typeface="標楷體" panose="03000509000000000000" pitchFamily="65" charset="-120"/>
              </a:rPr>
              <a:t>應用</a:t>
            </a:r>
            <a:r>
              <a:rPr lang="en-US" altLang="zh-TW" sz="6000" dirty="0">
                <a:latin typeface="Times New Roman" panose="02020603050405020304" pitchFamily="18" charset="0"/>
                <a:ea typeface="標楷體" panose="03000509000000000000" pitchFamily="65" charset="-120"/>
                <a:cs typeface="Times New Roman" panose="02020603050405020304" pitchFamily="18" charset="0"/>
              </a:rPr>
              <a:t>M3-YOLOv5</a:t>
            </a:r>
            <a:r>
              <a:rPr lang="zh-TW" altLang="en-US" sz="6000" dirty="0">
                <a:latin typeface="標楷體" panose="03000509000000000000" pitchFamily="65" charset="-120"/>
                <a:ea typeface="標楷體" panose="03000509000000000000" pitchFamily="65" charset="-120"/>
              </a:rPr>
              <a:t>物件偵測演算法於晶片輪廓檢測</a:t>
            </a:r>
          </a:p>
        </p:txBody>
      </p:sp>
      <p:sp>
        <p:nvSpPr>
          <p:cNvPr id="3" name="副標題 2"/>
          <p:cNvSpPr>
            <a:spLocks noGrp="1"/>
          </p:cNvSpPr>
          <p:nvPr>
            <p:ph type="subTitle" idx="1"/>
          </p:nvPr>
        </p:nvSpPr>
        <p:spPr>
          <a:xfrm>
            <a:off x="1100051" y="4455621"/>
            <a:ext cx="9975299" cy="1143000"/>
          </a:xfrm>
        </p:spPr>
        <p:txBody>
          <a:bodyPr/>
          <a:lstStyle/>
          <a:p>
            <a:pPr algn="ctr"/>
            <a:r>
              <a:rPr lang="en-US" altLang="zh-TW" cap="none" dirty="0">
                <a:solidFill>
                  <a:schemeClr val="tx1"/>
                </a:solidFill>
                <a:latin typeface="Times New Roman" panose="02020603050405020304" pitchFamily="18" charset="0"/>
                <a:cs typeface="Times New Roman" panose="02020603050405020304" pitchFamily="18" charset="0"/>
              </a:rPr>
              <a:t>Applying M3-YOLOv5 Object Detection Algorithm to Chip Contour Inspection</a:t>
            </a:r>
            <a:endParaRPr lang="zh-TW" altLang="en-US" cap="none" dirty="0">
              <a:solidFill>
                <a:schemeClr val="tx1"/>
              </a:solidFill>
              <a:latin typeface="Times New Roman" panose="02020603050405020304" pitchFamily="18" charset="0"/>
              <a:cs typeface="Times New Roman" panose="02020603050405020304" pitchFamily="18" charset="0"/>
            </a:endParaRPr>
          </a:p>
        </p:txBody>
      </p:sp>
      <p:sp>
        <p:nvSpPr>
          <p:cNvPr id="4" name="文字方塊 3"/>
          <p:cNvSpPr txBox="1"/>
          <p:nvPr/>
        </p:nvSpPr>
        <p:spPr>
          <a:xfrm>
            <a:off x="10414595" y="5544464"/>
            <a:ext cx="1685077"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報告者</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標楷體" panose="03000509000000000000" pitchFamily="65" charset="-120"/>
                <a:ea typeface="標楷體" panose="03000509000000000000" pitchFamily="65" charset="-120"/>
              </a:rPr>
              <a:t>謝佳衛</a:t>
            </a:r>
            <a:endParaRPr lang="zh-TW" altLang="en-US" dirty="0">
              <a:solidFill>
                <a:prstClr val="black"/>
              </a:solidFill>
              <a:latin typeface="Times New Roman" panose="02020603050405020304" pitchFamily="18" charset="0"/>
              <a:ea typeface="標楷體" panose="03000509000000000000" pitchFamily="65" charset="-120"/>
            </a:endParaRPr>
          </a:p>
        </p:txBody>
      </p:sp>
      <p:sp>
        <p:nvSpPr>
          <p:cNvPr id="5" name="文字方塊 4"/>
          <p:cNvSpPr txBox="1"/>
          <p:nvPr/>
        </p:nvSpPr>
        <p:spPr>
          <a:xfrm>
            <a:off x="9616300" y="5880674"/>
            <a:ext cx="2483372"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指導教授</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Times New Roman" panose="02020603050405020304" pitchFamily="18" charset="0"/>
                <a:ea typeface="標楷體" panose="03000509000000000000" pitchFamily="65" charset="-120"/>
              </a:rPr>
              <a:t> 張保榮 教授</a:t>
            </a:r>
          </a:p>
        </p:txBody>
      </p:sp>
    </p:spTree>
    <p:extLst>
      <p:ext uri="{BB962C8B-B14F-4D97-AF65-F5344CB8AC3E}">
        <p14:creationId xmlns:p14="http://schemas.microsoft.com/office/powerpoint/2010/main" val="23054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Look Only Once v2 (YOLOv2)</a:t>
            </a:r>
            <a:endParaRPr lang="zh-TW" altLang="en-US" dirty="0"/>
          </a:p>
        </p:txBody>
      </p:sp>
      <p:sp>
        <p:nvSpPr>
          <p:cNvPr id="6" name="內容版面配置區 5"/>
          <p:cNvSpPr>
            <a:spLocks noGrp="1"/>
          </p:cNvSpPr>
          <p:nvPr>
            <p:ph idx="1"/>
          </p:nvPr>
        </p:nvSpPr>
        <p:spPr>
          <a:xfrm>
            <a:off x="1097280" y="1845734"/>
            <a:ext cx="499872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等人為</a:t>
            </a:r>
            <a:r>
              <a:rPr lang="en-US" altLang="zh-TW" sz="2400" dirty="0"/>
              <a:t>YOLOv1</a:t>
            </a:r>
            <a:r>
              <a:rPr lang="zh-TW" altLang="en-US" sz="2400" dirty="0"/>
              <a:t>提出改進的方法，稱為</a:t>
            </a:r>
            <a:r>
              <a:rPr lang="en-US" altLang="zh-TW" sz="2400" dirty="0"/>
              <a:t>YOLOv2</a:t>
            </a:r>
            <a:r>
              <a:rPr lang="zh-TW" altLang="en-US" sz="2400" dirty="0"/>
              <a:t>。</a:t>
            </a:r>
            <a:endParaRPr lang="en-US" altLang="zh-TW" sz="2400" dirty="0"/>
          </a:p>
          <a:p>
            <a:pPr marL="358775" indent="-358775" algn="just">
              <a:lnSpc>
                <a:spcPct val="100000"/>
              </a:lnSpc>
              <a:buFont typeface="Wingdings" panose="05000000000000000000" pitchFamily="2" charset="2"/>
              <a:buChar char="l"/>
            </a:pPr>
            <a:r>
              <a:rPr lang="zh-TW" altLang="en-US" sz="2400" dirty="0"/>
              <a:t>改進目的是提高模型的速度和準確性，主要參考</a:t>
            </a:r>
            <a:r>
              <a:rPr lang="en-US" altLang="zh-TW" sz="2400" dirty="0"/>
              <a:t>VGG16</a:t>
            </a:r>
            <a:r>
              <a:rPr lang="zh-TW" altLang="en-US" sz="2400" dirty="0"/>
              <a:t>的網路架構進行優化將</a:t>
            </a:r>
            <a:r>
              <a:rPr lang="en-US" altLang="zh-TW" sz="2400" dirty="0"/>
              <a:t>YOLOv2</a:t>
            </a:r>
            <a:r>
              <a:rPr lang="zh-TW" altLang="en-US" sz="2400" dirty="0"/>
              <a:t>使用的網路架構稱作</a:t>
            </a:r>
            <a:r>
              <a:rPr lang="en-US" altLang="zh-TW" sz="2400" dirty="0"/>
              <a:t>Darknet-19</a:t>
            </a:r>
            <a:r>
              <a:rPr lang="zh-TW" altLang="en-US" sz="2400" dirty="0"/>
              <a:t>。</a:t>
            </a:r>
            <a:endParaRPr lang="en-US" altLang="zh-TW" sz="2400" dirty="0"/>
          </a:p>
          <a:p>
            <a:pPr marL="358775" indent="-358775" algn="just">
              <a:lnSpc>
                <a:spcPct val="100000"/>
              </a:lnSpc>
              <a:buFont typeface="Wingdings" panose="05000000000000000000" pitchFamily="2" charset="2"/>
              <a:buChar char="l"/>
            </a:pPr>
            <a:r>
              <a:rPr lang="zh-TW" altLang="en-US" sz="2400" dirty="0"/>
              <a:t>加入批次標準化和錨框機制不但大幅提升模型的執行速度外，也能夠顯著提升準確性。</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7241403" y="5979396"/>
            <a:ext cx="39142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 YOLOv2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Darknet-19</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A8535C52-2935-41B8-8061-86174F75875D}"/>
              </a:ext>
            </a:extLst>
          </p:cNvPr>
          <p:cNvPicPr>
            <a:picLocks noChangeAspect="1"/>
          </p:cNvPicPr>
          <p:nvPr/>
        </p:nvPicPr>
        <p:blipFill>
          <a:blip r:embed="rId2"/>
          <a:stretch>
            <a:fillRect/>
          </a:stretch>
        </p:blipFill>
        <p:spPr>
          <a:xfrm>
            <a:off x="7513713" y="1859979"/>
            <a:ext cx="3369656" cy="4188885"/>
          </a:xfrm>
          <a:prstGeom prst="rect">
            <a:avLst/>
          </a:prstGeom>
        </p:spPr>
      </p:pic>
    </p:spTree>
    <p:extLst>
      <p:ext uri="{BB962C8B-B14F-4D97-AF65-F5344CB8AC3E}">
        <p14:creationId xmlns:p14="http://schemas.microsoft.com/office/powerpoint/2010/main" val="350161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Look Only Once v3 (YOLOv3)</a:t>
            </a:r>
            <a:endParaRPr lang="zh-TW" altLang="en-US" dirty="0"/>
          </a:p>
        </p:txBody>
      </p:sp>
      <p:sp>
        <p:nvSpPr>
          <p:cNvPr id="6" name="內容版面配置區 5"/>
          <p:cNvSpPr>
            <a:spLocks noGrp="1"/>
          </p:cNvSpPr>
          <p:nvPr>
            <p:ph idx="1"/>
          </p:nvPr>
        </p:nvSpPr>
        <p:spPr>
          <a:xfrm>
            <a:off x="1097280" y="1845734"/>
            <a:ext cx="499872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等人為了優化</a:t>
            </a:r>
            <a:r>
              <a:rPr lang="en-US" altLang="zh-TW" sz="2400" dirty="0"/>
              <a:t>YOLOv2</a:t>
            </a:r>
            <a:r>
              <a:rPr lang="zh-TW" altLang="en-US" sz="2400" dirty="0"/>
              <a:t>的準確性，在</a:t>
            </a:r>
            <a:r>
              <a:rPr lang="en-US" altLang="zh-TW" sz="2400" dirty="0"/>
              <a:t>YOLOv2</a:t>
            </a:r>
            <a:r>
              <a:rPr lang="zh-TW" altLang="en-US" sz="2400" dirty="0"/>
              <a:t>的基礎上進行改良，稱為</a:t>
            </a:r>
            <a:r>
              <a:rPr lang="en-US" altLang="zh-TW" sz="2400" dirty="0"/>
              <a:t>YOLOv3</a:t>
            </a:r>
            <a:r>
              <a:rPr lang="zh-TW" altLang="en-US" sz="2400" dirty="0"/>
              <a:t>。</a:t>
            </a:r>
            <a:endParaRPr lang="en-US" altLang="zh-TW" sz="2400" dirty="0"/>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加入殘差網路與多尺度檢測的概念，</a:t>
            </a:r>
            <a:r>
              <a:rPr lang="en-US" altLang="zh-TW" sz="2400" dirty="0"/>
              <a:t>YOLOv3</a:t>
            </a:r>
            <a:r>
              <a:rPr lang="zh-TW" altLang="en-US" sz="2400" dirty="0"/>
              <a:t>雖然加深網路架構造成執行速度的降低，不過能夠大幅優化</a:t>
            </a:r>
            <a:r>
              <a:rPr lang="en-US" altLang="zh-TW" sz="2400" dirty="0"/>
              <a:t>YOLOv2</a:t>
            </a:r>
            <a:r>
              <a:rPr lang="zh-TW" altLang="en-US" sz="2400" dirty="0"/>
              <a:t>準確性的不足。</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7664842" y="5956117"/>
            <a:ext cx="39142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4. YOLOv3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Darknet-53</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008C6783-477C-4907-9254-604825AD35DE}"/>
              </a:ext>
            </a:extLst>
          </p:cNvPr>
          <p:cNvPicPr>
            <a:picLocks noChangeAspect="1"/>
          </p:cNvPicPr>
          <p:nvPr/>
        </p:nvPicPr>
        <p:blipFill>
          <a:blip r:embed="rId2"/>
          <a:stretch>
            <a:fillRect/>
          </a:stretch>
        </p:blipFill>
        <p:spPr>
          <a:xfrm>
            <a:off x="8088283" y="1768181"/>
            <a:ext cx="3067397" cy="4187936"/>
          </a:xfrm>
          <a:prstGeom prst="rect">
            <a:avLst/>
          </a:prstGeom>
        </p:spPr>
      </p:pic>
    </p:spTree>
    <p:extLst>
      <p:ext uri="{BB962C8B-B14F-4D97-AF65-F5344CB8AC3E}">
        <p14:creationId xmlns:p14="http://schemas.microsoft.com/office/powerpoint/2010/main" val="423410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Look Only Once v4 (YOLOv4)</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Bochkovskiy</a:t>
            </a:r>
            <a:r>
              <a:rPr lang="zh-TW" altLang="en-US" sz="2400" dirty="0"/>
              <a:t>等人在</a:t>
            </a:r>
            <a:r>
              <a:rPr lang="en-US" altLang="zh-TW" sz="2400" dirty="0"/>
              <a:t>YOLOv3</a:t>
            </a:r>
            <a:r>
              <a:rPr lang="zh-TW" altLang="en-US" sz="2400" dirty="0"/>
              <a:t>的基礎上進行各部分的改進，稱為</a:t>
            </a:r>
            <a:r>
              <a:rPr lang="en-US" altLang="zh-TW" sz="2400" dirty="0"/>
              <a:t>YOLOv4</a:t>
            </a:r>
            <a:r>
              <a:rPr lang="zh-TW" altLang="en-US" sz="2400" dirty="0"/>
              <a:t>。其中提升效果最為明顯的改進則是加入</a:t>
            </a:r>
            <a:r>
              <a:rPr lang="en-US" altLang="zh-TW" sz="2400" dirty="0" err="1"/>
              <a:t>CSPNet</a:t>
            </a:r>
            <a:r>
              <a:rPr lang="zh-TW" altLang="en-US" sz="2400" dirty="0"/>
              <a:t>的架構，藉由</a:t>
            </a:r>
            <a:r>
              <a:rPr lang="en-US" altLang="zh-TW" sz="2400" dirty="0"/>
              <a:t>CSP</a:t>
            </a:r>
            <a:r>
              <a:rPr lang="zh-TW" altLang="en-US" sz="2400" dirty="0"/>
              <a:t>架構能夠在原先的</a:t>
            </a:r>
            <a:r>
              <a:rPr lang="en-US" altLang="zh-TW" sz="2400" dirty="0"/>
              <a:t>Darknet-53</a:t>
            </a:r>
            <a:r>
              <a:rPr lang="zh-TW" altLang="en-US" sz="2400" dirty="0"/>
              <a:t>中擷取更為豐富的特徵訊息之外，同時能夠顯著降低計算量。</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6015921"/>
            <a:ext cx="309353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5. YOLOv4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7" name="圖片 6">
            <a:extLst>
              <a:ext uri="{FF2B5EF4-FFF2-40B4-BE49-F238E27FC236}">
                <a16:creationId xmlns:a16="http://schemas.microsoft.com/office/drawing/2014/main" id="{E60C7D73-EF42-4280-8864-3C19BA311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725" y="2933453"/>
            <a:ext cx="6096550" cy="3082468"/>
          </a:xfrm>
          <a:prstGeom prst="rect">
            <a:avLst/>
          </a:prstGeom>
          <a:noFill/>
        </p:spPr>
      </p:pic>
    </p:spTree>
    <p:extLst>
      <p:ext uri="{BB962C8B-B14F-4D97-AF65-F5344CB8AC3E}">
        <p14:creationId xmlns:p14="http://schemas.microsoft.com/office/powerpoint/2010/main" val="7114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Look Only Once v5 (YOLOv5)</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err="1"/>
              <a:t>Jocher</a:t>
            </a:r>
            <a:r>
              <a:rPr lang="zh-TW" altLang="en-US" sz="2400" dirty="0"/>
              <a:t>等人提出的</a:t>
            </a:r>
            <a:r>
              <a:rPr lang="en-US" altLang="zh-TW" sz="2400" dirty="0"/>
              <a:t>YOLOv5</a:t>
            </a:r>
            <a:r>
              <a:rPr lang="zh-TW" altLang="en-US" sz="2400" dirty="0"/>
              <a:t>是在</a:t>
            </a:r>
            <a:r>
              <a:rPr lang="en-US" altLang="zh-TW" sz="2400" dirty="0" err="1"/>
              <a:t>PyTorch</a:t>
            </a:r>
            <a:r>
              <a:rPr lang="zh-TW" altLang="en-US" sz="2400" dirty="0"/>
              <a:t>上進行開發的，而不像前四版是在</a:t>
            </a:r>
            <a:r>
              <a:rPr lang="en-US" altLang="zh-TW" sz="2400" dirty="0"/>
              <a:t>Darknet</a:t>
            </a:r>
            <a:r>
              <a:rPr lang="zh-TW" altLang="en-US" sz="2400" dirty="0"/>
              <a:t>上進行開發。主要特色為加入</a:t>
            </a:r>
            <a:r>
              <a:rPr lang="en-US" altLang="zh-TW" sz="2400" dirty="0"/>
              <a:t>Focus</a:t>
            </a:r>
            <a:r>
              <a:rPr lang="zh-TW" altLang="en-US" sz="2400" dirty="0"/>
              <a:t>結構在架構前防止初期特徵訊息的流失，以及自適應圖片縮放讓</a:t>
            </a:r>
            <a:r>
              <a:rPr lang="en-US" altLang="zh-TW" sz="2400" dirty="0"/>
              <a:t>YOLOv5</a:t>
            </a:r>
            <a:r>
              <a:rPr lang="zh-TW" altLang="en-US" sz="2400" dirty="0"/>
              <a:t>進行推論時可以減少像素填充的數量而加速物件偵測的執行速度。</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5992859"/>
            <a:ext cx="309353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6. 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2" name="圖片 1">
            <a:extLst>
              <a:ext uri="{FF2B5EF4-FFF2-40B4-BE49-F238E27FC236}">
                <a16:creationId xmlns:a16="http://schemas.microsoft.com/office/drawing/2014/main" id="{65CF9CFB-52A7-E9C1-1245-C6B127F29B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907" y="3332781"/>
            <a:ext cx="4406183" cy="2744037"/>
          </a:xfrm>
          <a:prstGeom prst="rect">
            <a:avLst/>
          </a:prstGeom>
          <a:noFill/>
        </p:spPr>
      </p:pic>
    </p:spTree>
    <p:extLst>
      <p:ext uri="{BB962C8B-B14F-4D97-AF65-F5344CB8AC3E}">
        <p14:creationId xmlns:p14="http://schemas.microsoft.com/office/powerpoint/2010/main" val="44012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v1</a:t>
            </a:r>
            <a:endParaRPr lang="zh-TW" altLang="en-US" dirty="0"/>
          </a:p>
        </p:txBody>
      </p:sp>
      <p:sp>
        <p:nvSpPr>
          <p:cNvPr id="6" name="內容版面配置區 5"/>
          <p:cNvSpPr>
            <a:spLocks noGrp="1"/>
          </p:cNvSpPr>
          <p:nvPr>
            <p:ph idx="1"/>
          </p:nvPr>
        </p:nvSpPr>
        <p:spPr>
          <a:xfrm>
            <a:off x="1097279" y="1845734"/>
            <a:ext cx="10115203"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Howard</a:t>
            </a:r>
            <a:r>
              <a:rPr lang="zh-TW" altLang="en-US" sz="2400" dirty="0"/>
              <a:t>等人提出的</a:t>
            </a:r>
            <a:r>
              <a:rPr lang="en-US" altLang="zh-TW" sz="2400" dirty="0" err="1"/>
              <a:t>MobileNet</a:t>
            </a:r>
            <a:r>
              <a:rPr lang="en-US" altLang="zh-TW" sz="2400" dirty="0"/>
              <a:t> v1</a:t>
            </a:r>
            <a:r>
              <a:rPr lang="zh-TW" altLang="en-US" sz="2400" dirty="0"/>
              <a:t>中，使用新穎的深度可分離卷積技術可大幅減少傳統卷積的運算量。</a:t>
            </a:r>
            <a:endParaRPr lang="en-US" altLang="zh-TW" sz="2400" dirty="0"/>
          </a:p>
          <a:p>
            <a:pPr marL="358775" indent="-358775" algn="just">
              <a:lnSpc>
                <a:spcPct val="100000"/>
              </a:lnSpc>
              <a:buFont typeface="Wingdings" panose="05000000000000000000" pitchFamily="2" charset="2"/>
              <a:buChar char="l"/>
            </a:pP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1349522" y="6006198"/>
            <a:ext cx="328808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7.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MobileNet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p>
        </p:txBody>
      </p:sp>
      <p:pic>
        <p:nvPicPr>
          <p:cNvPr id="7" name="圖片 6">
            <a:extLst>
              <a:ext uri="{FF2B5EF4-FFF2-40B4-BE49-F238E27FC236}">
                <a16:creationId xmlns:a16="http://schemas.microsoft.com/office/drawing/2014/main" id="{19EC6F76-FE66-61AD-EE0E-C8841D86C061}"/>
              </a:ext>
            </a:extLst>
          </p:cNvPr>
          <p:cNvPicPr>
            <a:picLocks noChangeAspect="1"/>
          </p:cNvPicPr>
          <p:nvPr/>
        </p:nvPicPr>
        <p:blipFill>
          <a:blip r:embed="rId2"/>
          <a:stretch>
            <a:fillRect/>
          </a:stretch>
        </p:blipFill>
        <p:spPr>
          <a:xfrm>
            <a:off x="1467734" y="2632587"/>
            <a:ext cx="3051656" cy="3453054"/>
          </a:xfrm>
          <a:prstGeom prst="rect">
            <a:avLst/>
          </a:prstGeom>
        </p:spPr>
      </p:pic>
      <p:sp>
        <p:nvSpPr>
          <p:cNvPr id="11" name="矩形 10">
            <a:extLst>
              <a:ext uri="{FF2B5EF4-FFF2-40B4-BE49-F238E27FC236}">
                <a16:creationId xmlns:a16="http://schemas.microsoft.com/office/drawing/2014/main" id="{0F727AB6-9CD8-C349-7C27-3D50FEB57F38}"/>
              </a:ext>
            </a:extLst>
          </p:cNvPr>
          <p:cNvSpPr/>
          <p:nvPr/>
        </p:nvSpPr>
        <p:spPr>
          <a:xfrm>
            <a:off x="6351473" y="6006198"/>
            <a:ext cx="420499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8.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Depthwise</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Separable Convolution</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a:extLst>
              <a:ext uri="{FF2B5EF4-FFF2-40B4-BE49-F238E27FC236}">
                <a16:creationId xmlns:a16="http://schemas.microsoft.com/office/drawing/2014/main" id="{C1BD377A-ADBE-A117-D2B1-0337378A5D19}"/>
              </a:ext>
            </a:extLst>
          </p:cNvPr>
          <p:cNvPicPr>
            <a:picLocks noChangeAspect="1"/>
          </p:cNvPicPr>
          <p:nvPr/>
        </p:nvPicPr>
        <p:blipFill>
          <a:blip r:embed="rId3"/>
          <a:stretch>
            <a:fillRect/>
          </a:stretch>
        </p:blipFill>
        <p:spPr>
          <a:xfrm>
            <a:off x="6998908" y="2230734"/>
            <a:ext cx="2910126" cy="3854907"/>
          </a:xfrm>
          <a:prstGeom prst="rect">
            <a:avLst/>
          </a:prstGeom>
        </p:spPr>
      </p:pic>
    </p:spTree>
    <p:extLst>
      <p:ext uri="{BB962C8B-B14F-4D97-AF65-F5344CB8AC3E}">
        <p14:creationId xmlns:p14="http://schemas.microsoft.com/office/powerpoint/2010/main" val="235010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v2</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Sandler</a:t>
            </a:r>
            <a:r>
              <a:rPr lang="zh-TW" altLang="en-US" sz="2400" dirty="0"/>
              <a:t>等人在</a:t>
            </a:r>
            <a:r>
              <a:rPr lang="en-US" altLang="zh-TW" sz="2400" dirty="0" err="1"/>
              <a:t>MobileNet</a:t>
            </a:r>
            <a:r>
              <a:rPr lang="en-US" altLang="zh-TW" sz="2400" dirty="0"/>
              <a:t> v1</a:t>
            </a:r>
            <a:r>
              <a:rPr lang="zh-TW" altLang="en-US" sz="2400" dirty="0"/>
              <a:t>的基礎上優化，稱為</a:t>
            </a:r>
            <a:r>
              <a:rPr lang="en-US" altLang="zh-TW" sz="2400" dirty="0" err="1"/>
              <a:t>MobileNet</a:t>
            </a:r>
            <a:r>
              <a:rPr lang="en-US" altLang="zh-TW" sz="2400" dirty="0"/>
              <a:t> v2</a:t>
            </a:r>
            <a:r>
              <a:rPr lang="zh-TW" altLang="en-US" sz="2400" dirty="0"/>
              <a:t>。其中加入殘差網路的概念並且加以優化而提出反向殘差，透過反向殘差可以達到在低維度傳遞資料，在高維度擷取特徵的目的。</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6015921"/>
            <a:ext cx="332014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9. Inverted Residual Block</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D322C4B7-3A4C-C05B-6686-C6027EC04442}"/>
              </a:ext>
            </a:extLst>
          </p:cNvPr>
          <p:cNvPicPr>
            <a:picLocks noChangeAspect="1"/>
          </p:cNvPicPr>
          <p:nvPr/>
        </p:nvPicPr>
        <p:blipFill>
          <a:blip r:embed="rId3"/>
          <a:stretch>
            <a:fillRect/>
          </a:stretch>
        </p:blipFill>
        <p:spPr>
          <a:xfrm>
            <a:off x="2067287" y="3227968"/>
            <a:ext cx="8057426" cy="2338817"/>
          </a:xfrm>
          <a:prstGeom prst="rect">
            <a:avLst/>
          </a:prstGeom>
        </p:spPr>
      </p:pic>
    </p:spTree>
    <p:extLst>
      <p:ext uri="{BB962C8B-B14F-4D97-AF65-F5344CB8AC3E}">
        <p14:creationId xmlns:p14="http://schemas.microsoft.com/office/powerpoint/2010/main" val="280172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v3</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Howard</a:t>
            </a:r>
            <a:r>
              <a:rPr lang="zh-TW" altLang="en-US" sz="2400" dirty="0"/>
              <a:t>等人提出的</a:t>
            </a:r>
            <a:r>
              <a:rPr lang="en-US" altLang="zh-TW" sz="2400" dirty="0" err="1"/>
              <a:t>MobileNet</a:t>
            </a:r>
            <a:r>
              <a:rPr lang="en-US" altLang="zh-TW" sz="2400" dirty="0"/>
              <a:t> v3</a:t>
            </a:r>
            <a:r>
              <a:rPr lang="zh-TW" altLang="en-US" sz="2400" dirty="0"/>
              <a:t>在架構上進行優化，加入網路架構搜尋以及注意力機制，分別進行整體網路架構的優化與強化重要特徵的影響力並減輕不重要特徵的影響力。</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5992859"/>
            <a:ext cx="308930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10.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MobileNet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v3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Block</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691AA3DB-4E07-D6EA-98EF-F89BC09DE27E}"/>
              </a:ext>
            </a:extLst>
          </p:cNvPr>
          <p:cNvPicPr>
            <a:picLocks noChangeAspect="1"/>
          </p:cNvPicPr>
          <p:nvPr/>
        </p:nvPicPr>
        <p:blipFill>
          <a:blip r:embed="rId3"/>
          <a:stretch>
            <a:fillRect/>
          </a:stretch>
        </p:blipFill>
        <p:spPr>
          <a:xfrm>
            <a:off x="2340104" y="3245618"/>
            <a:ext cx="7511789" cy="2657096"/>
          </a:xfrm>
          <a:prstGeom prst="rect">
            <a:avLst/>
          </a:prstGeom>
        </p:spPr>
      </p:pic>
    </p:spTree>
    <p:extLst>
      <p:ext uri="{BB962C8B-B14F-4D97-AF65-F5344CB8AC3E}">
        <p14:creationId xmlns:p14="http://schemas.microsoft.com/office/powerpoint/2010/main" val="156397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t>3</a:t>
            </a:r>
            <a:r>
              <a:rPr lang="en-US" altLang="zh-TW" sz="5000" dirty="0">
                <a:solidFill>
                  <a:schemeClr val="tx1"/>
                </a:solidFill>
              </a:rPr>
              <a:t>. Research Method</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5317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Data preparation and labeling</a:t>
            </a:r>
            <a:endParaRPr lang="zh-TW" altLang="en-US" dirty="0"/>
          </a:p>
        </p:txBody>
      </p:sp>
      <p:sp>
        <p:nvSpPr>
          <p:cNvPr id="6" name="內容版面配置區 5"/>
          <p:cNvSpPr>
            <a:spLocks noGrp="1"/>
          </p:cNvSpPr>
          <p:nvPr>
            <p:ph idx="1"/>
          </p:nvPr>
        </p:nvSpPr>
        <p:spPr/>
        <p:txBody>
          <a:bodyPr>
            <a:normAutofit/>
          </a:bodyPr>
          <a:lstStyle/>
          <a:p>
            <a:pPr marL="357188" indent="-357188" algn="just">
              <a:lnSpc>
                <a:spcPct val="120000"/>
              </a:lnSpc>
              <a:buFont typeface="Wingdings" panose="05000000000000000000" pitchFamily="2" charset="2"/>
              <a:buChar char="l"/>
            </a:pPr>
            <a:r>
              <a:rPr lang="en-US" altLang="zh-TW" sz="2400" dirty="0"/>
              <a:t>YOLO</a:t>
            </a:r>
            <a:r>
              <a:rPr lang="zh-TW" altLang="en-US" sz="2400" dirty="0"/>
              <a:t>物件偵測是屬於監督式學習，因此必須透過正確答案餵給模型進行學習，而正確答案則是藉由人工方式將目標物進行標註。</a:t>
            </a:r>
            <a:endParaRPr lang="en-US" altLang="zh-TW" sz="2400" dirty="0"/>
          </a:p>
          <a:p>
            <a:pPr marL="357188" indent="-357188" algn="just">
              <a:lnSpc>
                <a:spcPct val="120000"/>
              </a:lnSpc>
              <a:buFont typeface="Wingdings" panose="05000000000000000000" pitchFamily="2" charset="2"/>
              <a:buChar char="l"/>
            </a:pPr>
            <a:r>
              <a:rPr lang="en-US" altLang="zh-TW" sz="2400" dirty="0" err="1"/>
              <a:t>LabelImg</a:t>
            </a:r>
            <a:r>
              <a:rPr lang="zh-TW" altLang="en-US" sz="2400" dirty="0"/>
              <a:t>開源軟體可用於將目標物進行標註的工作，內容包含目標物的名稱及位於圖片中的位置。</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2" name="圖片 1">
            <a:extLst>
              <a:ext uri="{FF2B5EF4-FFF2-40B4-BE49-F238E27FC236}">
                <a16:creationId xmlns:a16="http://schemas.microsoft.com/office/drawing/2014/main" id="{C349E4DB-03B6-D488-AC0C-30BAB51EEEAD}"/>
              </a:ext>
            </a:extLst>
          </p:cNvPr>
          <p:cNvPicPr>
            <a:picLocks noChangeAspect="1"/>
          </p:cNvPicPr>
          <p:nvPr/>
        </p:nvPicPr>
        <p:blipFill>
          <a:blip r:embed="rId2"/>
          <a:stretch>
            <a:fillRect/>
          </a:stretch>
        </p:blipFill>
        <p:spPr>
          <a:xfrm>
            <a:off x="5695538" y="3429000"/>
            <a:ext cx="4830778" cy="2591527"/>
          </a:xfrm>
          <a:prstGeom prst="rect">
            <a:avLst/>
          </a:prstGeom>
        </p:spPr>
      </p:pic>
      <p:sp>
        <p:nvSpPr>
          <p:cNvPr id="3" name="矩形 2">
            <a:extLst>
              <a:ext uri="{FF2B5EF4-FFF2-40B4-BE49-F238E27FC236}">
                <a16:creationId xmlns:a16="http://schemas.microsoft.com/office/drawing/2014/main" id="{7FB03993-CD08-4FCF-967E-4A2C77CF439D}"/>
              </a:ext>
            </a:extLst>
          </p:cNvPr>
          <p:cNvSpPr/>
          <p:nvPr/>
        </p:nvSpPr>
        <p:spPr>
          <a:xfrm>
            <a:off x="6609041" y="5989081"/>
            <a:ext cx="300377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11.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LabelImg</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標註過程</a:t>
            </a:r>
          </a:p>
        </p:txBody>
      </p:sp>
    </p:spTree>
    <p:extLst>
      <p:ext uri="{BB962C8B-B14F-4D97-AF65-F5344CB8AC3E}">
        <p14:creationId xmlns:p14="http://schemas.microsoft.com/office/powerpoint/2010/main" val="410828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97279" y="286603"/>
            <a:ext cx="10779873" cy="1450757"/>
          </a:xfrm>
        </p:spPr>
        <p:txBody>
          <a:bodyPr/>
          <a:lstStyle/>
          <a:p>
            <a:r>
              <a:rPr lang="en-US" altLang="zh-TW" dirty="0"/>
              <a:t>Model training and performance evaluation</a:t>
            </a:r>
            <a:endParaRPr lang="zh-TW" altLang="en-US" dirty="0"/>
          </a:p>
        </p:txBody>
      </p:sp>
      <p:sp>
        <p:nvSpPr>
          <p:cNvPr id="6" name="內容版面配置區 5"/>
          <p:cNvSpPr>
            <a:spLocks noGrp="1"/>
          </p:cNvSpPr>
          <p:nvPr>
            <p:ph idx="1"/>
          </p:nvPr>
        </p:nvSpPr>
        <p:spPr>
          <a:xfrm>
            <a:off x="0" y="1737360"/>
            <a:ext cx="4973934" cy="4773845"/>
          </a:xfrm>
        </p:spPr>
        <p:txBody>
          <a:bodyPr>
            <a:normAutofit/>
          </a:bodyPr>
          <a:lstStyle/>
          <a:p>
            <a:pPr marL="357188" indent="-357188" algn="just">
              <a:lnSpc>
                <a:spcPct val="100000"/>
              </a:lnSpc>
              <a:buFont typeface="Wingdings" panose="05000000000000000000" pitchFamily="2" charset="2"/>
              <a:buChar char="l"/>
            </a:pPr>
            <a:r>
              <a:rPr lang="zh-TW" altLang="en-US" sz="2400" dirty="0"/>
              <a:t>訓練與表現評估階段</a:t>
            </a:r>
            <a:endParaRPr lang="en-US" altLang="zh-TW" sz="2400" dirty="0"/>
          </a:p>
          <a:p>
            <a:pPr marL="712788" indent="-355600" algn="just">
              <a:lnSpc>
                <a:spcPct val="100000"/>
              </a:lnSpc>
              <a:buFont typeface="+mj-lt"/>
              <a:buAutoNum type="arabicPeriod"/>
            </a:pPr>
            <a:r>
              <a:rPr lang="zh-TW" altLang="en-US" sz="2400" dirty="0"/>
              <a:t>準備</a:t>
            </a:r>
            <a:r>
              <a:rPr lang="en-US" altLang="zh-TW" sz="2400" dirty="0"/>
              <a:t>YOLO</a:t>
            </a:r>
            <a:r>
              <a:rPr lang="zh-TW" altLang="en-US" sz="2400" dirty="0"/>
              <a:t>格式的資料集，將資料集分為訓練、驗證及測試集。</a:t>
            </a:r>
            <a:endParaRPr lang="en-US" altLang="zh-TW" sz="2400" dirty="0"/>
          </a:p>
          <a:p>
            <a:pPr marL="712788" indent="-355600" algn="just">
              <a:lnSpc>
                <a:spcPct val="100000"/>
              </a:lnSpc>
              <a:buFont typeface="+mj-lt"/>
              <a:buAutoNum type="arabicPeriod"/>
            </a:pPr>
            <a:r>
              <a:rPr lang="zh-TW" altLang="en-US" sz="2400" dirty="0"/>
              <a:t>開始模型訓練前設定超參數，經過反覆測試使模型具最佳表現。</a:t>
            </a:r>
            <a:endParaRPr lang="en-US" altLang="zh-TW" sz="2400" dirty="0"/>
          </a:p>
          <a:p>
            <a:pPr marL="712788" indent="-355600" algn="just">
              <a:lnSpc>
                <a:spcPct val="100000"/>
              </a:lnSpc>
              <a:buFont typeface="+mj-lt"/>
              <a:buAutoNum type="arabicPeriod"/>
            </a:pPr>
            <a:r>
              <a:rPr lang="zh-TW" altLang="en-US" sz="2400" dirty="0"/>
              <a:t>模型訓練完成後利用測試集驗證模型的表現。以物件偵測任務來說，需要考量兩項因素分別是執行速度</a:t>
            </a:r>
            <a:r>
              <a:rPr lang="en-US" altLang="zh-TW" sz="2400" dirty="0"/>
              <a:t>FPS</a:t>
            </a:r>
            <a:r>
              <a:rPr lang="zh-TW" altLang="en-US" sz="2400" dirty="0"/>
              <a:t>與準確度</a:t>
            </a:r>
            <a:r>
              <a:rPr lang="en-US" altLang="zh-TW" sz="2400" dirty="0" err="1"/>
              <a:t>mAP</a:t>
            </a:r>
            <a:r>
              <a:rPr lang="zh-TW" altLang="en-US" sz="2400" dirty="0"/>
              <a:t>。</a:t>
            </a:r>
            <a:endParaRPr lang="en-US" altLang="zh-TW" sz="2400" dirty="0"/>
          </a:p>
          <a:p>
            <a:pPr marL="457200" indent="-457200" algn="just">
              <a:lnSpc>
                <a:spcPct val="120000"/>
              </a:lnSpc>
              <a:buFont typeface="+mj-lt"/>
              <a:buAutoNum type="arabicPeriod"/>
            </a:pPr>
            <a:endParaRPr lang="en-US" altLang="zh-TW" dirty="0"/>
          </a:p>
          <a:p>
            <a:pPr marL="457200" indent="-457200" algn="just">
              <a:lnSpc>
                <a:spcPct val="120000"/>
              </a:lnSpc>
              <a:buFont typeface="+mj-lt"/>
              <a:buAutoNum type="arabicPeriod"/>
            </a:pPr>
            <a:endParaRPr lang="en-US" altLang="zh-TW"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2" name="矩形 1"/>
          <p:cNvSpPr/>
          <p:nvPr/>
        </p:nvSpPr>
        <p:spPr>
          <a:xfrm>
            <a:off x="5531991" y="5244792"/>
            <a:ext cx="2576346"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訓練階段過程</a:t>
            </a:r>
          </a:p>
        </p:txBody>
      </p:sp>
      <p:pic>
        <p:nvPicPr>
          <p:cNvPr id="3" name="圖片 2">
            <a:extLst>
              <a:ext uri="{FF2B5EF4-FFF2-40B4-BE49-F238E27FC236}">
                <a16:creationId xmlns:a16="http://schemas.microsoft.com/office/drawing/2014/main" id="{A65D4C91-5C31-76A7-9015-FD7E09331354}"/>
              </a:ext>
            </a:extLst>
          </p:cNvPr>
          <p:cNvPicPr>
            <a:picLocks noChangeAspect="1"/>
          </p:cNvPicPr>
          <p:nvPr/>
        </p:nvPicPr>
        <p:blipFill rotWithShape="1">
          <a:blip r:embed="rId2">
            <a:extLst>
              <a:ext uri="{28A0092B-C50C-407E-A947-70E740481C1C}">
                <a14:useLocalDpi xmlns:a14="http://schemas.microsoft.com/office/drawing/2010/main" val="0"/>
              </a:ext>
            </a:extLst>
          </a:blip>
          <a:srcRect r="6456"/>
          <a:stretch/>
        </p:blipFill>
        <p:spPr>
          <a:xfrm>
            <a:off x="4973934" y="3162185"/>
            <a:ext cx="3692460" cy="1924191"/>
          </a:xfrm>
          <a:prstGeom prst="rect">
            <a:avLst/>
          </a:prstGeom>
        </p:spPr>
      </p:pic>
      <p:pic>
        <p:nvPicPr>
          <p:cNvPr id="8" name="圖片 7">
            <a:extLst>
              <a:ext uri="{FF2B5EF4-FFF2-40B4-BE49-F238E27FC236}">
                <a16:creationId xmlns:a16="http://schemas.microsoft.com/office/drawing/2014/main" id="{164618D3-5A46-816C-7593-4E9849336B99}"/>
              </a:ext>
            </a:extLst>
          </p:cNvPr>
          <p:cNvPicPr>
            <a:picLocks noChangeAspect="1"/>
          </p:cNvPicPr>
          <p:nvPr/>
        </p:nvPicPr>
        <p:blipFill rotWithShape="1">
          <a:blip r:embed="rId3"/>
          <a:srcRect l="1484" r="1623"/>
          <a:stretch/>
        </p:blipFill>
        <p:spPr>
          <a:xfrm>
            <a:off x="8762162" y="3063957"/>
            <a:ext cx="3314826" cy="2271717"/>
          </a:xfrm>
          <a:prstGeom prst="rect">
            <a:avLst/>
          </a:prstGeom>
        </p:spPr>
      </p:pic>
      <p:sp>
        <p:nvSpPr>
          <p:cNvPr id="9" name="矩形 8">
            <a:extLst>
              <a:ext uri="{FF2B5EF4-FFF2-40B4-BE49-F238E27FC236}">
                <a16:creationId xmlns:a16="http://schemas.microsoft.com/office/drawing/2014/main" id="{0C535E27-14A8-09BA-0131-DE1965612B49}"/>
              </a:ext>
            </a:extLst>
          </p:cNvPr>
          <p:cNvSpPr/>
          <p:nvPr/>
        </p:nvSpPr>
        <p:spPr>
          <a:xfrm>
            <a:off x="8893410" y="5244792"/>
            <a:ext cx="280717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訓練模型準確度</a:t>
            </a:r>
          </a:p>
        </p:txBody>
      </p:sp>
    </p:spTree>
    <p:extLst>
      <p:ext uri="{BB962C8B-B14F-4D97-AF65-F5344CB8AC3E}">
        <p14:creationId xmlns:p14="http://schemas.microsoft.com/office/powerpoint/2010/main" val="34078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OUTLINE</a:t>
            </a:r>
            <a:endParaRPr lang="zh-TW" altLang="en-US" dirty="0">
              <a:solidFill>
                <a:schemeClr val="tx1"/>
              </a:solidFill>
            </a:endParaRPr>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2800" dirty="0">
                <a:solidFill>
                  <a:schemeClr val="tx1"/>
                </a:solidFill>
              </a:rPr>
              <a:t>Introduction</a:t>
            </a:r>
          </a:p>
          <a:p>
            <a:pPr marL="457200" indent="-457200">
              <a:buFont typeface="+mj-lt"/>
              <a:buAutoNum type="arabicPeriod"/>
            </a:pPr>
            <a:r>
              <a:rPr lang="en-US" altLang="zh-TW" sz="2800" dirty="0">
                <a:solidFill>
                  <a:schemeClr val="tx1"/>
                </a:solidFill>
              </a:rPr>
              <a:t>Related Work</a:t>
            </a:r>
          </a:p>
          <a:p>
            <a:pPr marL="457200" indent="-457200">
              <a:buFont typeface="+mj-lt"/>
              <a:buAutoNum type="arabicPeriod"/>
            </a:pPr>
            <a:r>
              <a:rPr lang="en-US" altLang="zh-TW" sz="2800" dirty="0">
                <a:solidFill>
                  <a:schemeClr val="tx1"/>
                </a:solidFill>
              </a:rPr>
              <a:t>Research Method</a:t>
            </a:r>
          </a:p>
          <a:p>
            <a:pPr marL="457200" indent="-457200">
              <a:buFont typeface="+mj-lt"/>
              <a:buAutoNum type="arabicPeriod"/>
            </a:pPr>
            <a:r>
              <a:rPr lang="en-US" altLang="zh-TW" sz="2800" dirty="0">
                <a:solidFill>
                  <a:schemeClr val="tx1"/>
                </a:solidFill>
              </a:rPr>
              <a:t>Experimental Results and Discussion</a:t>
            </a:r>
          </a:p>
          <a:p>
            <a:pPr marL="457200" indent="-457200">
              <a:buFont typeface="+mj-lt"/>
              <a:buAutoNum type="arabicPeriod"/>
            </a:pPr>
            <a:r>
              <a:rPr lang="en-US" altLang="zh-TW" sz="2800" dirty="0">
                <a:solidFill>
                  <a:schemeClr val="tx1"/>
                </a:solidFill>
              </a:rPr>
              <a:t>Conclusion</a:t>
            </a:r>
            <a:endParaRPr lang="zh-TW" altLang="en-US" sz="28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1111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image sensing and recognition</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949408" y="6006255"/>
            <a:ext cx="326884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晶片槽晶片狀態檢測</a:t>
            </a:r>
          </a:p>
        </p:txBody>
      </p:sp>
      <p:pic>
        <p:nvPicPr>
          <p:cNvPr id="7" name="圖片 6">
            <a:extLst>
              <a:ext uri="{FF2B5EF4-FFF2-40B4-BE49-F238E27FC236}">
                <a16:creationId xmlns:a16="http://schemas.microsoft.com/office/drawing/2014/main" id="{7833912D-9651-CFC8-563E-7556CA3C39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38" t="29400" r="36548" b="16577"/>
          <a:stretch/>
        </p:blipFill>
        <p:spPr bwMode="auto">
          <a:xfrm>
            <a:off x="7237058" y="1838148"/>
            <a:ext cx="2693544" cy="2147126"/>
          </a:xfrm>
          <a:prstGeom prst="rect">
            <a:avLst/>
          </a:prstGeom>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A3672249-405B-D5F0-4FFA-C83AC9E256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35" t="29871" r="35216" b="17051"/>
          <a:stretch/>
        </p:blipFill>
        <p:spPr bwMode="auto">
          <a:xfrm>
            <a:off x="5266156" y="4058648"/>
            <a:ext cx="2691763" cy="1996938"/>
          </a:xfrm>
          <a:prstGeom prst="rect">
            <a:avLst/>
          </a:prstGeom>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3E73B484-95C7-B7E3-0A7F-5439D63BD2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800" t="30817" r="33349" b="16103"/>
          <a:stretch/>
        </p:blipFill>
        <p:spPr bwMode="auto">
          <a:xfrm>
            <a:off x="9259372" y="4039461"/>
            <a:ext cx="2799267" cy="1996938"/>
          </a:xfrm>
          <a:prstGeom prst="rect">
            <a:avLst/>
          </a:prstGeom>
          <a:ln>
            <a:noFill/>
          </a:ln>
          <a:extLst>
            <a:ext uri="{53640926-AAD7-44D8-BBD7-CCE9431645EC}">
              <a14:shadowObscured xmlns:a14="http://schemas.microsoft.com/office/drawing/2010/main"/>
            </a:ext>
          </a:extLst>
        </p:spPr>
      </p:pic>
      <p:sp>
        <p:nvSpPr>
          <p:cNvPr id="12" name="內容版面配置區 2">
            <a:extLst>
              <a:ext uri="{FF2B5EF4-FFF2-40B4-BE49-F238E27FC236}">
                <a16:creationId xmlns:a16="http://schemas.microsoft.com/office/drawing/2014/main" id="{36FE2B39-57CC-D0F2-4439-8841FB3172C4}"/>
              </a:ext>
            </a:extLst>
          </p:cNvPr>
          <p:cNvSpPr txBox="1">
            <a:spLocks/>
          </p:cNvSpPr>
          <p:nvPr/>
        </p:nvSpPr>
        <p:spPr>
          <a:xfrm>
            <a:off x="104221" y="1816237"/>
            <a:ext cx="4907540" cy="4319091"/>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7188" indent="-357188" algn="just">
              <a:lnSpc>
                <a:spcPct val="100000"/>
              </a:lnSpc>
              <a:spcBef>
                <a:spcPts val="0"/>
              </a:spcBef>
              <a:spcAft>
                <a:spcPts val="0"/>
              </a:spcAft>
              <a:buFont typeface="Wingdings" panose="05000000000000000000" pitchFamily="2" charset="2"/>
              <a:buChar char="l"/>
            </a:pPr>
            <a:r>
              <a:rPr lang="zh-TW" altLang="en-US" sz="2200" dirty="0"/>
              <a:t>根據使用情境分為三種狀況，一種是晶片槽沒有晶片在內，另一種是晶片槽有正常完整的晶片在內，最後一種則是晶片槽內的晶片因為外力因素導致晶片破損而留下的晶片殘留物。</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利用</a:t>
            </a:r>
            <a:r>
              <a:rPr lang="en-US" altLang="zh-TW" sz="2200" dirty="0"/>
              <a:t>YOLOv5</a:t>
            </a:r>
            <a:r>
              <a:rPr lang="zh-TW" altLang="en-US" sz="2200" dirty="0"/>
              <a:t>物件偵測進行的晶片槽晶片狀態檢測，右圖分別是</a:t>
            </a:r>
            <a:r>
              <a:rPr lang="en-US" altLang="zh-TW" sz="2200" dirty="0"/>
              <a:t>defective</a:t>
            </a:r>
            <a:r>
              <a:rPr lang="zh-TW" altLang="en-US" sz="2200" dirty="0"/>
              <a:t>、</a:t>
            </a:r>
            <a:r>
              <a:rPr lang="en-US" altLang="zh-TW" sz="2200" dirty="0"/>
              <a:t>empty</a:t>
            </a:r>
            <a:r>
              <a:rPr lang="zh-TW" altLang="en-US" sz="2200" dirty="0"/>
              <a:t>以及</a:t>
            </a:r>
            <a:r>
              <a:rPr lang="en-US" altLang="zh-TW" sz="2200" dirty="0"/>
              <a:t>occupied</a:t>
            </a:r>
            <a:r>
              <a:rPr lang="zh-TW" altLang="en-US" sz="2200" dirty="0"/>
              <a:t>的結果。</a:t>
            </a:r>
          </a:p>
        </p:txBody>
      </p:sp>
    </p:spTree>
    <p:extLst>
      <p:ext uri="{BB962C8B-B14F-4D97-AF65-F5344CB8AC3E}">
        <p14:creationId xmlns:p14="http://schemas.microsoft.com/office/powerpoint/2010/main" val="223567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799968" cy="1450757"/>
          </a:xfrm>
        </p:spPr>
        <p:txBody>
          <a:bodyPr/>
          <a:lstStyle/>
          <a:p>
            <a:r>
              <a:rPr lang="en-US" altLang="zh-TW" dirty="0"/>
              <a:t>Spatial location and identification accuracy</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320080" y="5804637"/>
            <a:ext cx="5577168"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顯示框選物件的位置和偵測物件的信心程度</a:t>
            </a:r>
          </a:p>
        </p:txBody>
      </p:sp>
      <p:pic>
        <p:nvPicPr>
          <p:cNvPr id="14" name="圖片 13">
            <a:extLst>
              <a:ext uri="{FF2B5EF4-FFF2-40B4-BE49-F238E27FC236}">
                <a16:creationId xmlns:a16="http://schemas.microsoft.com/office/drawing/2014/main" id="{6365E366-D1C0-03C5-D274-161CF276DA90}"/>
              </a:ext>
            </a:extLst>
          </p:cNvPr>
          <p:cNvPicPr>
            <a:picLocks noChangeAspect="1"/>
          </p:cNvPicPr>
          <p:nvPr/>
        </p:nvPicPr>
        <p:blipFill rotWithShape="1">
          <a:blip r:embed="rId2"/>
          <a:srcRect b="567"/>
          <a:stretch/>
        </p:blipFill>
        <p:spPr>
          <a:xfrm>
            <a:off x="7039445" y="2718393"/>
            <a:ext cx="4138438" cy="3086244"/>
          </a:xfrm>
          <a:prstGeom prst="rect">
            <a:avLst/>
          </a:prstGeom>
        </p:spPr>
      </p:pic>
      <p:sp>
        <p:nvSpPr>
          <p:cNvPr id="15" name="內容版面配置區 2">
            <a:extLst>
              <a:ext uri="{FF2B5EF4-FFF2-40B4-BE49-F238E27FC236}">
                <a16:creationId xmlns:a16="http://schemas.microsoft.com/office/drawing/2014/main" id="{73E1CE13-C872-01A1-5D8B-FE59B50D7BB0}"/>
              </a:ext>
            </a:extLst>
          </p:cNvPr>
          <p:cNvSpPr txBox="1">
            <a:spLocks/>
          </p:cNvSpPr>
          <p:nvPr/>
        </p:nvSpPr>
        <p:spPr>
          <a:xfrm>
            <a:off x="104222" y="1816237"/>
            <a:ext cx="5914742" cy="4319091"/>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7188" indent="-357188" algn="just">
              <a:lnSpc>
                <a:spcPct val="100000"/>
              </a:lnSpc>
              <a:spcBef>
                <a:spcPts val="0"/>
              </a:spcBef>
              <a:spcAft>
                <a:spcPts val="0"/>
              </a:spcAft>
              <a:buFont typeface="Wingdings" panose="05000000000000000000" pitchFamily="2" charset="2"/>
              <a:buChar char="l"/>
            </a:pPr>
            <a:r>
              <a:rPr lang="zh-TW" altLang="en-US" sz="2400" dirty="0"/>
              <a:t>接著將物件偵測後獲得的資訊包含辨識物件的類別、物件分類的準確率、物件的位置以及損壞晶片出現的時間點做為警示訊息的依據。</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400" dirty="0"/>
          </a:p>
          <a:p>
            <a:pPr marL="357188" indent="-357188" algn="just">
              <a:lnSpc>
                <a:spcPct val="100000"/>
              </a:lnSpc>
              <a:spcBef>
                <a:spcPts val="0"/>
              </a:spcBef>
              <a:spcAft>
                <a:spcPts val="0"/>
              </a:spcAft>
              <a:buFont typeface="Wingdings" panose="05000000000000000000" pitchFamily="2" charset="2"/>
              <a:buChar char="l"/>
            </a:pPr>
            <a:r>
              <a:rPr lang="zh-TW" altLang="en-US" sz="2400" dirty="0"/>
              <a:t>右圖分別代表單一晶片槽的三種情形呈現，內容包含物件種類、判斷為此種類的信心程度以及框選位置的座標。</a:t>
            </a:r>
            <a:endParaRPr lang="zh-TW" altLang="en-US" sz="2200" dirty="0"/>
          </a:p>
        </p:txBody>
      </p:sp>
    </p:spTree>
    <p:extLst>
      <p:ext uri="{BB962C8B-B14F-4D97-AF65-F5344CB8AC3E}">
        <p14:creationId xmlns:p14="http://schemas.microsoft.com/office/powerpoint/2010/main" val="185047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detection of chip contour</a:t>
            </a:r>
            <a:endParaRPr lang="zh-TW" altLang="en-US" dirty="0"/>
          </a:p>
        </p:txBody>
      </p:sp>
      <p:sp>
        <p:nvSpPr>
          <p:cNvPr id="3" name="內容版面配置區 2"/>
          <p:cNvSpPr>
            <a:spLocks noGrp="1"/>
          </p:cNvSpPr>
          <p:nvPr>
            <p:ph idx="1"/>
          </p:nvPr>
        </p:nvSpPr>
        <p:spPr>
          <a:xfrm>
            <a:off x="104222" y="1816237"/>
            <a:ext cx="5633388"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zh-TW" altLang="en-US" sz="2200" dirty="0"/>
              <a:t>掌握檢測晶片的詳細資訊可以建立一套晶片警示系統，用來即時提醒作業員機台上有狀況需要進行排除。因為當出現損壞的晶片時，必須能夠立刻停止機器運轉，以避免損失擴大。</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因此，在晶片警示系統的輔助下，只要晶片狀態檢測系統偵測到晶片損壞時，晶片警示系統就會自動向使用者發送與損壞晶片相關的訊息。</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記事本包含有關損壞晶片的詳細訊息，其對應的實際晶片位置是紅色框的位置。</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966157" y="5950662"/>
            <a:ext cx="396134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16.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顯示特定晶片槽位置的訊息</a:t>
            </a:r>
          </a:p>
        </p:txBody>
      </p:sp>
      <p:pic>
        <p:nvPicPr>
          <p:cNvPr id="7" name="圖片 6">
            <a:extLst>
              <a:ext uri="{FF2B5EF4-FFF2-40B4-BE49-F238E27FC236}">
                <a16:creationId xmlns:a16="http://schemas.microsoft.com/office/drawing/2014/main" id="{896B86F0-86C8-37B4-A7BC-AD92BA9242ED}"/>
              </a:ext>
            </a:extLst>
          </p:cNvPr>
          <p:cNvPicPr>
            <a:picLocks noChangeAspect="1"/>
          </p:cNvPicPr>
          <p:nvPr/>
        </p:nvPicPr>
        <p:blipFill>
          <a:blip r:embed="rId2"/>
          <a:stretch>
            <a:fillRect/>
          </a:stretch>
        </p:blipFill>
        <p:spPr>
          <a:xfrm>
            <a:off x="5968722" y="2639711"/>
            <a:ext cx="5956213" cy="3349609"/>
          </a:xfrm>
          <a:prstGeom prst="rect">
            <a:avLst/>
          </a:prstGeom>
        </p:spPr>
      </p:pic>
      <p:sp>
        <p:nvSpPr>
          <p:cNvPr id="8" name="矩形 7">
            <a:extLst>
              <a:ext uri="{FF2B5EF4-FFF2-40B4-BE49-F238E27FC236}">
                <a16:creationId xmlns:a16="http://schemas.microsoft.com/office/drawing/2014/main" id="{3A4E3477-4871-1093-8D65-D8C8EBFB6565}"/>
              </a:ext>
            </a:extLst>
          </p:cNvPr>
          <p:cNvSpPr/>
          <p:nvPr/>
        </p:nvSpPr>
        <p:spPr>
          <a:xfrm>
            <a:off x="7652677" y="3655742"/>
            <a:ext cx="496767" cy="604760"/>
          </a:xfrm>
          <a:prstGeom prst="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85946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detection of chip contour</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4221" y="1816237"/>
            <a:ext cx="5991779"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zh-TW" altLang="en-US" sz="2400" dirty="0"/>
              <a:t>為了作業員檢視方便，我們首先將晶片槽進行編號。編號方式為由左而右，由上到下。</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400" dirty="0"/>
          </a:p>
          <a:p>
            <a:pPr marL="357188" indent="-357188" algn="just">
              <a:lnSpc>
                <a:spcPct val="100000"/>
              </a:lnSpc>
              <a:spcBef>
                <a:spcPts val="0"/>
              </a:spcBef>
              <a:spcAft>
                <a:spcPts val="0"/>
              </a:spcAft>
              <a:buFont typeface="Wingdings" panose="05000000000000000000" pitchFamily="2" charset="2"/>
              <a:buChar char="l"/>
            </a:pPr>
            <a:r>
              <a:rPr lang="zh-TW" altLang="en-US" sz="2400" dirty="0"/>
              <a:t>接著將記事本的檔案名稱設定為檢測出損壞晶片時當下的時間點，並且告訴作業員是位於第幾個晶片槽出現損壞晶片，讓作業員不需要每一個晶片槽皆進行檢視，節省時間。</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7396218" y="5985393"/>
            <a:ext cx="396134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提供時間戳記及晶片槽編號</a:t>
            </a:r>
          </a:p>
        </p:txBody>
      </p:sp>
      <p:pic>
        <p:nvPicPr>
          <p:cNvPr id="5" name="圖片 4">
            <a:extLst>
              <a:ext uri="{FF2B5EF4-FFF2-40B4-BE49-F238E27FC236}">
                <a16:creationId xmlns:a16="http://schemas.microsoft.com/office/drawing/2014/main" id="{F60762CA-92CE-F6EF-CF62-CEE0C3204B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1127" y="1714818"/>
            <a:ext cx="3141576" cy="2615723"/>
          </a:xfrm>
          <a:prstGeom prst="rect">
            <a:avLst/>
          </a:prstGeom>
          <a:noFill/>
        </p:spPr>
      </p:pic>
      <p:pic>
        <p:nvPicPr>
          <p:cNvPr id="7" name="圖片 6">
            <a:extLst>
              <a:ext uri="{FF2B5EF4-FFF2-40B4-BE49-F238E27FC236}">
                <a16:creationId xmlns:a16="http://schemas.microsoft.com/office/drawing/2014/main" id="{F928F600-6014-ACD4-0247-357FE09628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4510" y="4625608"/>
            <a:ext cx="4284761" cy="1434050"/>
          </a:xfrm>
          <a:prstGeom prst="rect">
            <a:avLst/>
          </a:prstGeom>
          <a:noFill/>
        </p:spPr>
      </p:pic>
      <p:sp>
        <p:nvSpPr>
          <p:cNvPr id="8" name="矩形 7">
            <a:extLst>
              <a:ext uri="{FF2B5EF4-FFF2-40B4-BE49-F238E27FC236}">
                <a16:creationId xmlns:a16="http://schemas.microsoft.com/office/drawing/2014/main" id="{70B8C494-367C-6E42-F3AB-E70C3B27CE16}"/>
              </a:ext>
            </a:extLst>
          </p:cNvPr>
          <p:cNvSpPr/>
          <p:nvPr/>
        </p:nvSpPr>
        <p:spPr>
          <a:xfrm>
            <a:off x="7857884" y="4145875"/>
            <a:ext cx="303801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為晶片槽進行編號</a:t>
            </a:r>
          </a:p>
        </p:txBody>
      </p:sp>
    </p:spTree>
    <p:extLst>
      <p:ext uri="{BB962C8B-B14F-4D97-AF65-F5344CB8AC3E}">
        <p14:creationId xmlns:p14="http://schemas.microsoft.com/office/powerpoint/2010/main" val="408228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749727" cy="1450757"/>
          </a:xfrm>
        </p:spPr>
        <p:txBody>
          <a:bodyPr>
            <a:normAutofit/>
          </a:bodyPr>
          <a:lstStyle/>
          <a:p>
            <a:r>
              <a:rPr lang="en-US" altLang="zh-TW" sz="4000" dirty="0"/>
              <a:t>Modification of the YOLOv5 network architecture</a:t>
            </a:r>
            <a:endParaRPr lang="zh-TW" altLang="en-US" sz="4000" dirty="0"/>
          </a:p>
        </p:txBody>
      </p:sp>
      <p:sp>
        <p:nvSpPr>
          <p:cNvPr id="3" name="內容版面配置區 2"/>
          <p:cNvSpPr>
            <a:spLocks noGrp="1"/>
          </p:cNvSpPr>
          <p:nvPr>
            <p:ph idx="1"/>
          </p:nvPr>
        </p:nvSpPr>
        <p:spPr>
          <a:xfrm>
            <a:off x="114054" y="1737359"/>
            <a:ext cx="3292337" cy="4722425"/>
          </a:xfrm>
        </p:spPr>
        <p:txBody>
          <a:bodyPr>
            <a:normAutofit/>
          </a:bodyPr>
          <a:lstStyle/>
          <a:p>
            <a:pPr marL="357188" indent="-357188" algn="just">
              <a:lnSpc>
                <a:spcPct val="100000"/>
              </a:lnSpc>
              <a:buFont typeface="Wingdings" panose="05000000000000000000" pitchFamily="2" charset="2"/>
              <a:buChar char="l"/>
            </a:pPr>
            <a:r>
              <a:rPr lang="zh-TW" altLang="en-US" sz="2400" dirty="0"/>
              <a:t>修改 </a:t>
            </a:r>
            <a:r>
              <a:rPr lang="en-US" altLang="zh-TW" sz="2400" dirty="0"/>
              <a:t>YOLOv5 </a:t>
            </a:r>
            <a:r>
              <a:rPr lang="zh-TW" altLang="en-US" sz="2400" dirty="0"/>
              <a:t>網路架構，以</a:t>
            </a:r>
            <a:r>
              <a:rPr lang="en-US" altLang="zh-TW" sz="2400" dirty="0"/>
              <a:t>MobileNetV3</a:t>
            </a:r>
            <a:r>
              <a:rPr lang="zh-TW" altLang="en-US" sz="2400" dirty="0"/>
              <a:t>架構取代傳統的</a:t>
            </a:r>
            <a:r>
              <a:rPr lang="en-US" altLang="zh-TW" sz="2400" dirty="0"/>
              <a:t>backbone</a:t>
            </a:r>
            <a:r>
              <a:rPr lang="zh-TW" altLang="en-US" sz="2400" dirty="0"/>
              <a:t>部分，稱為</a:t>
            </a:r>
            <a:r>
              <a:rPr lang="en-US" altLang="zh-TW" sz="2400" dirty="0"/>
              <a:t>M3-YOLOv5</a:t>
            </a:r>
            <a:r>
              <a:rPr lang="zh-TW" altLang="en-US" sz="2400" dirty="0"/>
              <a:t>。</a:t>
            </a:r>
            <a:endParaRPr lang="en-US" altLang="zh-TW" sz="2400" dirty="0"/>
          </a:p>
          <a:p>
            <a:pPr marL="357188" indent="-357188" algn="just">
              <a:lnSpc>
                <a:spcPct val="100000"/>
              </a:lnSpc>
              <a:buFont typeface="Wingdings" panose="05000000000000000000" pitchFamily="2" charset="2"/>
              <a:buChar char="l"/>
            </a:pPr>
            <a:endParaRPr lang="en-US" altLang="zh-TW" sz="2400" dirty="0"/>
          </a:p>
          <a:p>
            <a:pPr marL="357188" indent="-357188" algn="just">
              <a:lnSpc>
                <a:spcPct val="100000"/>
              </a:lnSpc>
              <a:buFont typeface="Wingdings" panose="05000000000000000000" pitchFamily="2" charset="2"/>
              <a:buChar char="l"/>
            </a:pPr>
            <a:r>
              <a:rPr lang="zh-TW" altLang="en-US" sz="2400" dirty="0"/>
              <a:t>目的在於減少特徵提取所需的計算量和用於保留較有價值的特徵。</a:t>
            </a:r>
            <a:endParaRPr lang="en-US" altLang="zh-TW" sz="2400" dirty="0"/>
          </a:p>
          <a:p>
            <a:pPr marL="357188" indent="-357188" algn="just">
              <a:lnSpc>
                <a:spcPct val="100000"/>
              </a:lnSpc>
              <a:buFont typeface="Wingdings" panose="05000000000000000000" pitchFamily="2" charset="2"/>
              <a:buChar char="l"/>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214834" y="5960101"/>
            <a:ext cx="367280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19.</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M3-YOLOv5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7" name="圖片 6">
            <a:extLst>
              <a:ext uri="{FF2B5EF4-FFF2-40B4-BE49-F238E27FC236}">
                <a16:creationId xmlns:a16="http://schemas.microsoft.com/office/drawing/2014/main" id="{450E9329-3D24-3EAC-CFA9-2129C43A9D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2151" y="2680784"/>
            <a:ext cx="8268094" cy="3148965"/>
          </a:xfrm>
          <a:prstGeom prst="rect">
            <a:avLst/>
          </a:prstGeom>
          <a:noFill/>
        </p:spPr>
      </p:pic>
    </p:spTree>
    <p:extLst>
      <p:ext uri="{BB962C8B-B14F-4D97-AF65-F5344CB8AC3E}">
        <p14:creationId xmlns:p14="http://schemas.microsoft.com/office/powerpoint/2010/main" val="127704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79" y="286603"/>
            <a:ext cx="10749727" cy="1450757"/>
          </a:xfrm>
        </p:spPr>
        <p:txBody>
          <a:bodyPr/>
          <a:lstStyle/>
          <a:p>
            <a:r>
              <a:rPr lang="en-US" altLang="zh-TW" dirty="0"/>
              <a:t>Average accuracy of M3-YOLOv5 model</a:t>
            </a:r>
            <a:endParaRPr lang="zh-TW" altLang="en-US" dirty="0"/>
          </a:p>
        </p:txBody>
      </p:sp>
      <p:sp>
        <p:nvSpPr>
          <p:cNvPr id="3" name="內容版面配置區 2"/>
          <p:cNvSpPr>
            <a:spLocks noGrp="1"/>
          </p:cNvSpPr>
          <p:nvPr>
            <p:ph idx="1"/>
          </p:nvPr>
        </p:nvSpPr>
        <p:spPr>
          <a:xfrm>
            <a:off x="74725" y="1737360"/>
            <a:ext cx="4553712" cy="4576103"/>
          </a:xfrm>
        </p:spPr>
        <p:txBody>
          <a:bodyPr>
            <a:normAutofit/>
          </a:bodyPr>
          <a:lstStyle/>
          <a:p>
            <a:pPr marL="357188" indent="-357188" algn="just">
              <a:lnSpc>
                <a:spcPct val="110000"/>
              </a:lnSpc>
              <a:spcBef>
                <a:spcPts val="0"/>
              </a:spcBef>
              <a:spcAft>
                <a:spcPts val="0"/>
              </a:spcAft>
              <a:buFont typeface="Wingdings" panose="05000000000000000000" pitchFamily="2" charset="2"/>
              <a:buChar char="l"/>
            </a:pPr>
            <a:r>
              <a:rPr lang="zh-TW" altLang="en-US" sz="2400" dirty="0"/>
              <a:t>測試</a:t>
            </a:r>
            <a:r>
              <a:rPr lang="en-US" altLang="zh-TW" sz="2400" dirty="0"/>
              <a:t>M3-YOLOv5</a:t>
            </a:r>
            <a:r>
              <a:rPr lang="zh-TW" altLang="en-US" sz="2400" dirty="0"/>
              <a:t>模型的晶片槽狀態辨識結果，並評估該模型的性能。</a:t>
            </a:r>
            <a:endParaRPr lang="en-US" altLang="zh-TW" sz="2400" dirty="0"/>
          </a:p>
          <a:p>
            <a:pPr marL="357188" indent="-357188" algn="just">
              <a:lnSpc>
                <a:spcPct val="110000"/>
              </a:lnSpc>
              <a:spcBef>
                <a:spcPts val="0"/>
              </a:spcBef>
              <a:spcAft>
                <a:spcPts val="0"/>
              </a:spcAft>
              <a:buFont typeface="Wingdings" panose="05000000000000000000" pitchFamily="2" charset="2"/>
              <a:buChar char="l"/>
            </a:pPr>
            <a:endParaRPr lang="en-US" altLang="zh-TW" sz="2400" dirty="0"/>
          </a:p>
          <a:p>
            <a:pPr marL="357188" indent="-357188" algn="just">
              <a:lnSpc>
                <a:spcPct val="110000"/>
              </a:lnSpc>
              <a:spcBef>
                <a:spcPts val="0"/>
              </a:spcBef>
              <a:spcAft>
                <a:spcPts val="0"/>
              </a:spcAft>
              <a:buFont typeface="Wingdings" panose="05000000000000000000" pitchFamily="2" charset="2"/>
              <a:buChar char="l"/>
            </a:pPr>
            <a:r>
              <a:rPr lang="en-US" altLang="zh-TW" sz="2400" dirty="0" err="1"/>
              <a:t>mAP</a:t>
            </a:r>
            <a:r>
              <a:rPr lang="zh-TW" altLang="en-US" sz="2400" dirty="0"/>
              <a:t>折線圖由兩項指標組成，分別為</a:t>
            </a:r>
            <a:r>
              <a:rPr lang="en-US" altLang="zh-TW" sz="2400" dirty="0"/>
              <a:t>Precision</a:t>
            </a:r>
            <a:r>
              <a:rPr lang="zh-TW" altLang="en-US" sz="2400" dirty="0"/>
              <a:t>及</a:t>
            </a:r>
            <a:r>
              <a:rPr lang="en-US" altLang="zh-TW" sz="2400" dirty="0"/>
              <a:t>Recall</a:t>
            </a:r>
            <a:r>
              <a:rPr lang="zh-TW" altLang="en-US" sz="2400" dirty="0"/>
              <a:t>。</a:t>
            </a:r>
            <a:r>
              <a:rPr lang="en-US" altLang="zh-TW" sz="2400" dirty="0"/>
              <a:t>Precision</a:t>
            </a:r>
            <a:r>
              <a:rPr lang="zh-TW" altLang="en-US" sz="2400" dirty="0"/>
              <a:t>代表預測為目標物且實際上也確實為目標物的比例，</a:t>
            </a:r>
            <a:r>
              <a:rPr lang="en-US" altLang="zh-TW" sz="2400" dirty="0"/>
              <a:t>Recall</a:t>
            </a:r>
            <a:r>
              <a:rPr lang="zh-TW" altLang="en-US" sz="2400" dirty="0"/>
              <a:t>代表實際為目標物也確實被預測為目標物的比例。</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743116" y="5832626"/>
            <a:ext cx="437812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20. M3-YOLOv5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模型的</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mAP</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折線圖</a:t>
            </a:r>
          </a:p>
        </p:txBody>
      </p:sp>
      <p:pic>
        <p:nvPicPr>
          <p:cNvPr id="7" name="圖片 6">
            <a:extLst>
              <a:ext uri="{FF2B5EF4-FFF2-40B4-BE49-F238E27FC236}">
                <a16:creationId xmlns:a16="http://schemas.microsoft.com/office/drawing/2014/main" id="{A94A9F9C-DF4E-2680-89AB-29EC3FB329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7349" y="2055020"/>
            <a:ext cx="5829657" cy="3889111"/>
          </a:xfrm>
          <a:prstGeom prst="rect">
            <a:avLst/>
          </a:prstGeom>
          <a:noFill/>
        </p:spPr>
      </p:pic>
    </p:spTree>
    <p:extLst>
      <p:ext uri="{BB962C8B-B14F-4D97-AF65-F5344CB8AC3E}">
        <p14:creationId xmlns:p14="http://schemas.microsoft.com/office/powerpoint/2010/main" val="954972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758952"/>
            <a:ext cx="12192000" cy="3566160"/>
          </a:xfrm>
        </p:spPr>
        <p:txBody>
          <a:bodyPr>
            <a:normAutofit/>
          </a:bodyPr>
          <a:lstStyle/>
          <a:p>
            <a:pPr algn="ctr"/>
            <a:r>
              <a:rPr lang="en-US" altLang="zh-TW" sz="5000" dirty="0">
                <a:solidFill>
                  <a:schemeClr val="tx1"/>
                </a:solidFill>
              </a:rPr>
              <a:t>4. Experimental Results and Discussion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2874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Experimental environment</a:t>
            </a:r>
            <a:endParaRPr lang="zh-TW" altLang="en-US" dirty="0"/>
          </a:p>
        </p:txBody>
      </p:sp>
      <p:sp>
        <p:nvSpPr>
          <p:cNvPr id="6" name="內容版面配置區 5"/>
          <p:cNvSpPr>
            <a:spLocks noGrp="1"/>
          </p:cNvSpPr>
          <p:nvPr>
            <p:ph idx="1"/>
          </p:nvPr>
        </p:nvSpPr>
        <p:spPr>
          <a:xfrm>
            <a:off x="1097280" y="1845734"/>
            <a:ext cx="10058400" cy="1238125"/>
          </a:xfrm>
        </p:spPr>
        <p:txBody>
          <a:bodyPr>
            <a:normAutofit/>
          </a:bodyPr>
          <a:lstStyle/>
          <a:p>
            <a:pPr marL="355600" lvl="1" indent="-355600" algn="just">
              <a:buFont typeface="Wingdings" panose="05000000000000000000" pitchFamily="2" charset="2"/>
              <a:buChar char="l"/>
            </a:pPr>
            <a:r>
              <a:rPr lang="zh-TW" altLang="en-US" sz="2400" dirty="0"/>
              <a:t>本研究使用</a:t>
            </a:r>
            <a:r>
              <a:rPr lang="en-US" altLang="zh-TW" sz="2400" dirty="0"/>
              <a:t>GPU </a:t>
            </a:r>
            <a:r>
              <a:rPr lang="zh-TW" altLang="en-US" sz="2400" dirty="0"/>
              <a:t>工作站快速進行模型訓練，以減少傳統 </a:t>
            </a:r>
            <a:r>
              <a:rPr lang="en-US" altLang="zh-TW" sz="2400" dirty="0"/>
              <a:t>CPU </a:t>
            </a:r>
            <a:r>
              <a:rPr lang="zh-TW" altLang="en-US" sz="2400" dirty="0"/>
              <a:t>訓練模型所花費的處理時間。並且將模型部署至</a:t>
            </a:r>
            <a:r>
              <a:rPr lang="en-US" altLang="zh-TW" sz="2400" dirty="0"/>
              <a:t>Jetson Xavier NX</a:t>
            </a:r>
            <a:r>
              <a:rPr lang="zh-TW" altLang="en-US" sz="2400" dirty="0"/>
              <a:t>中，達成本地端運算。</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2" name="矩形 1"/>
          <p:cNvSpPr/>
          <p:nvPr/>
        </p:nvSpPr>
        <p:spPr>
          <a:xfrm>
            <a:off x="2764138" y="5987814"/>
            <a:ext cx="240322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GPU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工作站</a:t>
            </a:r>
          </a:p>
        </p:txBody>
      </p:sp>
      <p:pic>
        <p:nvPicPr>
          <p:cNvPr id="2050" name="Picture 2" descr="HP Z4 G4 Workstation Intel® Xeon® W-2123 16GB 512GB SSD W10P64  (3FQ51UT#ABA) - A-Power Computer Ltd.">
            <a:extLst>
              <a:ext uri="{FF2B5EF4-FFF2-40B4-BE49-F238E27FC236}">
                <a16:creationId xmlns:a16="http://schemas.microsoft.com/office/drawing/2014/main" id="{64875352-FA51-2770-D26F-E7BBBA37D8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5598" y="2746056"/>
            <a:ext cx="3180302" cy="318030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4256202A-5D4B-2338-1EC7-F0FF491D35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6864" y="2787239"/>
            <a:ext cx="3618910" cy="3097936"/>
          </a:xfrm>
          <a:prstGeom prst="rect">
            <a:avLst/>
          </a:prstGeom>
          <a:noFill/>
        </p:spPr>
      </p:pic>
      <p:sp>
        <p:nvSpPr>
          <p:cNvPr id="8" name="矩形 7">
            <a:extLst>
              <a:ext uri="{FF2B5EF4-FFF2-40B4-BE49-F238E27FC236}">
                <a16:creationId xmlns:a16="http://schemas.microsoft.com/office/drawing/2014/main" id="{CC100291-5A0B-A56C-F4BD-63D3634053F2}"/>
              </a:ext>
            </a:extLst>
          </p:cNvPr>
          <p:cNvSpPr/>
          <p:nvPr/>
        </p:nvSpPr>
        <p:spPr>
          <a:xfrm>
            <a:off x="6937559" y="5987814"/>
            <a:ext cx="405752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Jetson Xavier NX</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嵌入式平台</a:t>
            </a:r>
          </a:p>
        </p:txBody>
      </p:sp>
    </p:spTree>
    <p:extLst>
      <p:ext uri="{BB962C8B-B14F-4D97-AF65-F5344CB8AC3E}">
        <p14:creationId xmlns:p14="http://schemas.microsoft.com/office/powerpoint/2010/main" val="104765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Experimental environment(cont.)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4546500" y="2561550"/>
            <a:ext cx="2367892"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Table 1.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開源軟體套件</a:t>
            </a:r>
          </a:p>
        </p:txBody>
      </p:sp>
      <p:sp>
        <p:nvSpPr>
          <p:cNvPr id="7" name="文字方塊 6"/>
          <p:cNvSpPr txBox="1"/>
          <p:nvPr/>
        </p:nvSpPr>
        <p:spPr>
          <a:xfrm>
            <a:off x="1213030" y="1895038"/>
            <a:ext cx="5455340" cy="461665"/>
          </a:xfrm>
          <a:prstGeom prst="rect">
            <a:avLst/>
          </a:prstGeom>
          <a:noFill/>
        </p:spPr>
        <p:txBody>
          <a:bodyPr wrap="none" rtlCol="0">
            <a:spAutoFit/>
          </a:bodyPr>
          <a:lstStyle/>
          <a:p>
            <a:pPr marL="342900" indent="-342900" algn="just">
              <a:buClr>
                <a:schemeClr val="accent1"/>
              </a:buClr>
              <a:buFont typeface="Wingdings" panose="05000000000000000000" pitchFamily="2" charset="2"/>
              <a:buChar char="l"/>
            </a:pPr>
            <a:r>
              <a:rPr lang="zh-TW" altLang="en-US" sz="2400" dirty="0">
                <a:latin typeface="標楷體" panose="03000509000000000000" pitchFamily="65" charset="-120"/>
                <a:ea typeface="標楷體" panose="03000509000000000000" pitchFamily="65" charset="-120"/>
              </a:rPr>
              <a:t>本研究使用開源軟體來建立運行環境</a:t>
            </a:r>
          </a:p>
        </p:txBody>
      </p:sp>
      <p:graphicFrame>
        <p:nvGraphicFramePr>
          <p:cNvPr id="19" name="內容版面配置區 18">
            <a:extLst>
              <a:ext uri="{FF2B5EF4-FFF2-40B4-BE49-F238E27FC236}">
                <a16:creationId xmlns:a16="http://schemas.microsoft.com/office/drawing/2014/main" id="{1580979B-3C72-1D41-0687-11BE897E6F23}"/>
              </a:ext>
            </a:extLst>
          </p:cNvPr>
          <p:cNvGraphicFramePr>
            <a:graphicFrameLocks noGrp="1"/>
          </p:cNvGraphicFramePr>
          <p:nvPr>
            <p:ph idx="1"/>
            <p:extLst>
              <p:ext uri="{D42A27DB-BD31-4B8C-83A1-F6EECF244321}">
                <p14:modId xmlns:p14="http://schemas.microsoft.com/office/powerpoint/2010/main" val="338986016"/>
              </p:ext>
            </p:extLst>
          </p:nvPr>
        </p:nvGraphicFramePr>
        <p:xfrm>
          <a:off x="3143394" y="2992538"/>
          <a:ext cx="5174104" cy="3017520"/>
        </p:xfrm>
        <a:graphic>
          <a:graphicData uri="http://schemas.openxmlformats.org/drawingml/2006/table">
            <a:tbl>
              <a:tblPr firstRow="1" firstCol="1" bandRow="1"/>
              <a:tblGrid>
                <a:gridCol w="2671976">
                  <a:extLst>
                    <a:ext uri="{9D8B030D-6E8A-4147-A177-3AD203B41FA5}">
                      <a16:colId xmlns:a16="http://schemas.microsoft.com/office/drawing/2014/main" val="1755639609"/>
                    </a:ext>
                  </a:extLst>
                </a:gridCol>
                <a:gridCol w="2502128">
                  <a:extLst>
                    <a:ext uri="{9D8B030D-6E8A-4147-A177-3AD203B41FA5}">
                      <a16:colId xmlns:a16="http://schemas.microsoft.com/office/drawing/2014/main" val="826834163"/>
                    </a:ext>
                  </a:extLst>
                </a:gridCol>
              </a:tblGrid>
              <a:tr h="329662">
                <a:tc>
                  <a:txBody>
                    <a:bodyPr/>
                    <a:lstStyle/>
                    <a:p>
                      <a:pPr marL="254000" indent="457200" algn="just"/>
                      <a:r>
                        <a:rPr lang="en-US" sz="2200" kern="0">
                          <a:solidFill>
                            <a:srgbClr val="000000"/>
                          </a:solidFill>
                          <a:effectLst/>
                          <a:latin typeface="Times New Roman" panose="02020603050405020304" pitchFamily="18" charset="0"/>
                          <a:ea typeface="標楷體" panose="03000509000000000000" pitchFamily="65" charset="-120"/>
                        </a:rPr>
                        <a:t>Software</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200" kern="100">
                          <a:effectLst/>
                          <a:latin typeface="Times New Roman" panose="02020603050405020304" pitchFamily="18" charset="0"/>
                          <a:ea typeface="新細明體" panose="02020500000000000000" pitchFamily="18" charset="-120"/>
                        </a:rPr>
                        <a:t>Version</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1178324"/>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labelImg</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1.8</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0129284"/>
                  </a:ext>
                </a:extLst>
              </a:tr>
              <a:tr h="659324">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Anaconda® Individual Edition</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4.9.2</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1055499533"/>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Jupyter Notebook</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6.1.4</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879232076"/>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TensorFlow</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2.2</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2951346641"/>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TensorRT</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7.2.3</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1263047978"/>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PyTorch</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1.6</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279273655"/>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JetPack</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200" kern="0" dirty="0">
                          <a:solidFill>
                            <a:srgbClr val="000000"/>
                          </a:solidFill>
                          <a:effectLst/>
                          <a:latin typeface="Times New Roman" panose="02020603050405020304" pitchFamily="18" charset="0"/>
                          <a:ea typeface="標楷體" panose="03000509000000000000" pitchFamily="65" charset="-120"/>
                        </a:rPr>
                        <a:t>4.5</a:t>
                      </a:r>
                      <a:endParaRPr lang="zh-TW" sz="2200" kern="100" dirty="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2006111"/>
                  </a:ext>
                </a:extLst>
              </a:tr>
            </a:tbl>
          </a:graphicData>
        </a:graphic>
      </p:graphicFrame>
    </p:spTree>
    <p:extLst>
      <p:ext uri="{BB962C8B-B14F-4D97-AF65-F5344CB8AC3E}">
        <p14:creationId xmlns:p14="http://schemas.microsoft.com/office/powerpoint/2010/main" val="320806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Experimental design</a:t>
            </a:r>
            <a:endParaRPr lang="zh-TW" altLang="en-US" dirty="0"/>
          </a:p>
        </p:txBody>
      </p:sp>
      <p:sp>
        <p:nvSpPr>
          <p:cNvPr id="3" name="內容版面配置區 2"/>
          <p:cNvSpPr>
            <a:spLocks noGrp="1"/>
          </p:cNvSpPr>
          <p:nvPr>
            <p:ph idx="1"/>
          </p:nvPr>
        </p:nvSpPr>
        <p:spPr/>
        <p:txBody>
          <a:bodyPr>
            <a:normAutofit fontScale="85000" lnSpcReduction="20000"/>
          </a:bodyPr>
          <a:lstStyle/>
          <a:p>
            <a:pPr marL="355600" indent="-355600">
              <a:buFont typeface="Wingdings" panose="05000000000000000000" pitchFamily="2" charset="2"/>
              <a:buChar char="l"/>
            </a:pPr>
            <a:r>
              <a:rPr lang="zh-TW" altLang="en-US" sz="2600" dirty="0"/>
              <a:t>本研究針對三種不同的</a:t>
            </a:r>
            <a:r>
              <a:rPr lang="en-US" altLang="zh-TW" sz="2600" dirty="0"/>
              <a:t>YOLOv5</a:t>
            </a:r>
            <a:r>
              <a:rPr lang="zh-TW" altLang="en-US" sz="2600" dirty="0"/>
              <a:t>模型在嵌入式平台</a:t>
            </a:r>
            <a:r>
              <a:rPr lang="en-US" altLang="zh-TW" sz="2600" dirty="0"/>
              <a:t>Jetson Xavier NX</a:t>
            </a:r>
            <a:r>
              <a:rPr lang="zh-TW" altLang="en-US" sz="2600" dirty="0"/>
              <a:t>的運行進行操作成本、執行速度和準確度上的比較與分析。</a:t>
            </a:r>
            <a:endParaRPr lang="en-US" altLang="zh-TW" sz="2600" dirty="0"/>
          </a:p>
          <a:p>
            <a:pPr marL="722313" indent="-366713" algn="just">
              <a:buFont typeface="+mj-lt"/>
              <a:buAutoNum type="arabicPeriod"/>
            </a:pPr>
            <a:r>
              <a:rPr lang="en-US" altLang="zh-TW" sz="2200" dirty="0"/>
              <a:t>Demonstrating the three YOLOv5-related architectures</a:t>
            </a:r>
            <a:r>
              <a:rPr lang="zh-TW" altLang="en-US" sz="2200" dirty="0">
                <a:cs typeface="Times New Roman" panose="02020603050405020304" pitchFamily="18" charset="0"/>
              </a:rPr>
              <a:t>：</a:t>
            </a:r>
            <a:r>
              <a:rPr lang="zh-TW" altLang="en-US" sz="2200" dirty="0"/>
              <a:t>呈現三種不同</a:t>
            </a:r>
            <a:r>
              <a:rPr lang="en-US" altLang="zh-TW" sz="2200" dirty="0"/>
              <a:t>YOLOv5</a:t>
            </a:r>
            <a:r>
              <a:rPr lang="zh-TW" altLang="en-US" sz="2200" dirty="0"/>
              <a:t>模型的架構。 </a:t>
            </a:r>
            <a:endParaRPr lang="en-US" altLang="zh-TW" sz="2200" dirty="0"/>
          </a:p>
          <a:p>
            <a:pPr marL="722313" indent="-366713" algn="just">
              <a:buFont typeface="+mj-lt"/>
              <a:buAutoNum type="arabicPeriod"/>
            </a:pPr>
            <a:r>
              <a:rPr lang="en-US" altLang="zh-TW" sz="2200" dirty="0"/>
              <a:t>Estimation of model training time and video inference time</a:t>
            </a:r>
            <a:r>
              <a:rPr lang="zh-TW" altLang="en-US" sz="2200" dirty="0">
                <a:cs typeface="Times New Roman" panose="02020603050405020304" pitchFamily="18" charset="0"/>
              </a:rPr>
              <a:t>：評估</a:t>
            </a:r>
            <a:r>
              <a:rPr lang="zh-TW" altLang="en-US" sz="2200" dirty="0"/>
              <a:t>三種不同</a:t>
            </a:r>
            <a:r>
              <a:rPr lang="en-US" altLang="zh-TW" sz="2200" dirty="0"/>
              <a:t>YOLOv5</a:t>
            </a:r>
            <a:r>
              <a:rPr lang="zh-TW" altLang="en-US" sz="2200" dirty="0"/>
              <a:t>模型的訓練時間與推論時間，分析其優劣。</a:t>
            </a:r>
            <a:endParaRPr lang="en-US" altLang="zh-TW" sz="2200" dirty="0"/>
          </a:p>
          <a:p>
            <a:pPr marL="722313" indent="-366713" algn="just">
              <a:buFont typeface="+mj-lt"/>
              <a:buAutoNum type="arabicPeriod"/>
            </a:pPr>
            <a:r>
              <a:rPr lang="en-US" altLang="zh-TW" sz="2200" dirty="0"/>
              <a:t>Real-time detection speed and recognition accuracy</a:t>
            </a:r>
            <a:r>
              <a:rPr lang="zh-TW" altLang="en-US" sz="2200" dirty="0">
                <a:cs typeface="Times New Roman" panose="02020603050405020304" pitchFamily="18" charset="0"/>
              </a:rPr>
              <a:t>：</a:t>
            </a:r>
            <a:r>
              <a:rPr lang="zh-TW" altLang="en-US" sz="2200" dirty="0"/>
              <a:t>分析晶片檢測系統使用三種不同</a:t>
            </a:r>
            <a:r>
              <a:rPr lang="en-US" altLang="zh-TW" sz="2200" dirty="0"/>
              <a:t>YOLOv5</a:t>
            </a:r>
            <a:r>
              <a:rPr lang="zh-TW" altLang="en-US" sz="2200" dirty="0"/>
              <a:t>模型的執行速度與準確度。</a:t>
            </a:r>
            <a:endParaRPr lang="en-US" altLang="zh-TW" sz="2200" dirty="0"/>
          </a:p>
          <a:p>
            <a:pPr marL="722313" indent="-366713" algn="just">
              <a:buFont typeface="+mj-lt"/>
              <a:buAutoNum type="arabicPeriod"/>
            </a:pPr>
            <a:r>
              <a:rPr lang="en-US" altLang="zh-TW" sz="2200" dirty="0"/>
              <a:t>Operational cost</a:t>
            </a:r>
            <a:r>
              <a:rPr lang="zh-TW" altLang="en-US" sz="2200" dirty="0">
                <a:cs typeface="Times New Roman" panose="02020603050405020304" pitchFamily="18" charset="0"/>
              </a:rPr>
              <a:t>：</a:t>
            </a:r>
            <a:r>
              <a:rPr lang="en-US" altLang="zh-TW" sz="2200" dirty="0"/>
              <a:t> </a:t>
            </a:r>
            <a:r>
              <a:rPr lang="zh-TW" altLang="en-US" sz="2200" dirty="0"/>
              <a:t>三種不同</a:t>
            </a:r>
            <a:r>
              <a:rPr lang="en-US" altLang="zh-TW" sz="2200" dirty="0"/>
              <a:t>YOLOv5</a:t>
            </a:r>
            <a:r>
              <a:rPr lang="zh-TW" altLang="en-US" sz="2200" dirty="0"/>
              <a:t>模型之間的操作成本比較。</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347982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1. Introduction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fld id="{EEDF823B-B480-4C58-AEE3-62B18210861F}" type="slidenum">
              <a:rPr lang="zh-TW" altLang="en-US" smtClean="0"/>
              <a:pPr/>
              <a:t>3</a:t>
            </a:fld>
            <a:endParaRPr lang="zh-TW" altLang="en-US" dirty="0"/>
          </a:p>
        </p:txBody>
      </p:sp>
    </p:spTree>
    <p:extLst>
      <p:ext uri="{BB962C8B-B14F-4D97-AF65-F5344CB8AC3E}">
        <p14:creationId xmlns:p14="http://schemas.microsoft.com/office/powerpoint/2010/main" val="51400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1" y="286603"/>
            <a:ext cx="10568856" cy="1450757"/>
          </a:xfrm>
        </p:spPr>
        <p:txBody>
          <a:bodyPr>
            <a:normAutofit/>
          </a:bodyPr>
          <a:lstStyle/>
          <a:p>
            <a:r>
              <a:rPr lang="en-US" altLang="zh-TW" sz="3600" dirty="0"/>
              <a:t> Demonstrating the three YOLOv5-related architectures</a:t>
            </a:r>
            <a:endParaRPr lang="zh-TW" altLang="en-US" sz="3600" dirty="0"/>
          </a:p>
        </p:txBody>
      </p:sp>
      <p:sp>
        <p:nvSpPr>
          <p:cNvPr id="3" name="內容版面配置區 2"/>
          <p:cNvSpPr>
            <a:spLocks noGrp="1"/>
          </p:cNvSpPr>
          <p:nvPr>
            <p:ph idx="1"/>
          </p:nvPr>
        </p:nvSpPr>
        <p:spPr>
          <a:xfrm>
            <a:off x="1097280" y="1845734"/>
            <a:ext cx="4998720" cy="1751576"/>
          </a:xfrm>
        </p:spPr>
        <p:txBody>
          <a:bodyPr>
            <a:noAutofit/>
          </a:bodyPr>
          <a:lstStyle/>
          <a:p>
            <a:pPr marL="355600" indent="-355600" algn="just">
              <a:buFont typeface="Wingdings" panose="05000000000000000000" pitchFamily="2" charset="2"/>
              <a:buChar char="l"/>
            </a:pPr>
            <a:r>
              <a:rPr lang="zh-TW" altLang="en-US" sz="2400" dirty="0"/>
              <a:t>利用模型視覺化工具</a:t>
            </a:r>
            <a:r>
              <a:rPr lang="en-US" altLang="zh-TW" sz="2400" dirty="0" err="1"/>
              <a:t>Netron</a:t>
            </a:r>
            <a:r>
              <a:rPr lang="zh-TW" altLang="en-US" sz="2400" dirty="0"/>
              <a:t>將傳統</a:t>
            </a:r>
            <a:r>
              <a:rPr lang="en-US" altLang="zh-TW" sz="2400" dirty="0"/>
              <a:t>YOLOv5</a:t>
            </a:r>
            <a:r>
              <a:rPr lang="zh-TW" altLang="en-US" sz="2400" dirty="0"/>
              <a:t>、</a:t>
            </a:r>
            <a:r>
              <a:rPr lang="en-US" altLang="zh-TW" sz="2400" dirty="0"/>
              <a:t>GSEH-YOLOv5</a:t>
            </a:r>
            <a:r>
              <a:rPr lang="zh-TW" altLang="en-US" sz="2400" dirty="0"/>
              <a:t>及</a:t>
            </a:r>
            <a:r>
              <a:rPr lang="en-US" altLang="zh-TW" sz="2400" dirty="0"/>
              <a:t>M3-YOLOv5</a:t>
            </a:r>
            <a:r>
              <a:rPr lang="zh-TW" altLang="en-US" sz="2400" dirty="0"/>
              <a:t>整體架構進行繪製。</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8" name="圖片 7">
            <a:extLst>
              <a:ext uri="{FF2B5EF4-FFF2-40B4-BE49-F238E27FC236}">
                <a16:creationId xmlns:a16="http://schemas.microsoft.com/office/drawing/2014/main" id="{9B79AABE-0E13-4F84-CF9A-83D5E23C01D6}"/>
              </a:ext>
            </a:extLst>
          </p:cNvPr>
          <p:cNvPicPr>
            <a:picLocks noChangeAspect="1"/>
          </p:cNvPicPr>
          <p:nvPr/>
        </p:nvPicPr>
        <p:blipFill rotWithShape="1">
          <a:blip r:embed="rId2"/>
          <a:srcRect t="554" b="15688"/>
          <a:stretch/>
        </p:blipFill>
        <p:spPr>
          <a:xfrm>
            <a:off x="6451853" y="1785446"/>
            <a:ext cx="4912156" cy="4240791"/>
          </a:xfrm>
          <a:prstGeom prst="rect">
            <a:avLst/>
          </a:prstGeom>
        </p:spPr>
      </p:pic>
      <p:sp>
        <p:nvSpPr>
          <p:cNvPr id="10" name="矩形 9">
            <a:extLst>
              <a:ext uri="{FF2B5EF4-FFF2-40B4-BE49-F238E27FC236}">
                <a16:creationId xmlns:a16="http://schemas.microsoft.com/office/drawing/2014/main" id="{65BB8C2D-89D2-7B22-DAFC-664CF0BFB171}"/>
              </a:ext>
            </a:extLst>
          </p:cNvPr>
          <p:cNvSpPr/>
          <p:nvPr/>
        </p:nvSpPr>
        <p:spPr>
          <a:xfrm>
            <a:off x="7064801" y="5954225"/>
            <a:ext cx="391004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23.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a:t>
            </a:r>
          </a:p>
        </p:txBody>
      </p:sp>
    </p:spTree>
    <p:extLst>
      <p:ext uri="{BB962C8B-B14F-4D97-AF65-F5344CB8AC3E}">
        <p14:creationId xmlns:p14="http://schemas.microsoft.com/office/powerpoint/2010/main" val="253898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Estimation of model training time and video inference time</a:t>
            </a:r>
            <a:endParaRPr lang="zh-TW" altLang="en-US" dirty="0"/>
          </a:p>
        </p:txBody>
      </p:sp>
      <p:sp>
        <p:nvSpPr>
          <p:cNvPr id="3" name="內容版面配置區 2"/>
          <p:cNvSpPr>
            <a:spLocks noGrp="1"/>
          </p:cNvSpPr>
          <p:nvPr>
            <p:ph idx="1"/>
          </p:nvPr>
        </p:nvSpPr>
        <p:spPr>
          <a:xfrm>
            <a:off x="1097280" y="1845734"/>
            <a:ext cx="10693667" cy="4314434"/>
          </a:xfrm>
        </p:spPr>
        <p:txBody>
          <a:bodyPr>
            <a:normAutofit/>
          </a:bodyPr>
          <a:lstStyle/>
          <a:p>
            <a:pPr marL="355600" indent="-355600" algn="just">
              <a:lnSpc>
                <a:spcPct val="100000"/>
              </a:lnSpc>
              <a:buFont typeface="Wingdings" panose="05000000000000000000" pitchFamily="2" charset="2"/>
              <a:buChar char="l"/>
            </a:pPr>
            <a:r>
              <a:rPr lang="zh-TW" altLang="en-US" sz="2400" dirty="0"/>
              <a:t>主要在嵌入式平台</a:t>
            </a:r>
            <a:r>
              <a:rPr lang="en-US" altLang="zh-TW" sz="2400" dirty="0"/>
              <a:t>Jetson Xavier NX</a:t>
            </a:r>
            <a:r>
              <a:rPr lang="zh-TW" altLang="en-US" sz="2400" dirty="0"/>
              <a:t>上測試三種不同的</a:t>
            </a:r>
            <a:r>
              <a:rPr lang="en-US" altLang="zh-TW" sz="2400" dirty="0"/>
              <a:t>YOLOv5</a:t>
            </a:r>
            <a:r>
              <a:rPr lang="zh-TW" altLang="en-US" sz="2400" dirty="0"/>
              <a:t>模型對相同訓練資料集訓練所需花費的時間。</a:t>
            </a:r>
            <a:endParaRPr lang="en-US" altLang="zh-TW" sz="2400" dirty="0"/>
          </a:p>
          <a:p>
            <a:pPr marL="355600" indent="-355600" algn="just">
              <a:lnSpc>
                <a:spcPct val="100000"/>
              </a:lnSpc>
              <a:buFont typeface="Wingdings" panose="05000000000000000000" pitchFamily="2" charset="2"/>
              <a:buChar char="l"/>
            </a:pPr>
            <a:r>
              <a:rPr lang="zh-TW" altLang="en-US" sz="2400" dirty="0"/>
              <a:t>使用的輸入影像來源為</a:t>
            </a:r>
            <a:r>
              <a:rPr lang="en-US" altLang="zh-TW" sz="2400" dirty="0"/>
              <a:t>1805</a:t>
            </a:r>
            <a:r>
              <a:rPr lang="zh-TW" altLang="en-US" sz="2400" dirty="0"/>
              <a:t>幀的測試影片，計算將整部影片推論完畢所需花費的時間。</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矩形 4">
            <a:extLst>
              <a:ext uri="{FF2B5EF4-FFF2-40B4-BE49-F238E27FC236}">
                <a16:creationId xmlns:a16="http://schemas.microsoft.com/office/drawing/2014/main" id="{9EC81953-7DBE-DDE5-5449-E5FE89C808D1}"/>
              </a:ext>
            </a:extLst>
          </p:cNvPr>
          <p:cNvSpPr/>
          <p:nvPr/>
        </p:nvSpPr>
        <p:spPr>
          <a:xfrm>
            <a:off x="4158641" y="3741827"/>
            <a:ext cx="387471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2.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訓練及推論時間</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(unit: second)</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B78C6AE5-0AFB-F2F8-21CC-89576324CC24}"/>
              </a:ext>
            </a:extLst>
          </p:cNvPr>
          <p:cNvGraphicFramePr>
            <a:graphicFrameLocks noGrp="1"/>
          </p:cNvGraphicFramePr>
          <p:nvPr>
            <p:extLst>
              <p:ext uri="{D42A27DB-BD31-4B8C-83A1-F6EECF244321}">
                <p14:modId xmlns:p14="http://schemas.microsoft.com/office/powerpoint/2010/main" val="3800474296"/>
              </p:ext>
            </p:extLst>
          </p:nvPr>
        </p:nvGraphicFramePr>
        <p:xfrm>
          <a:off x="681805" y="4165346"/>
          <a:ext cx="10828388" cy="2294439"/>
        </p:xfrm>
        <a:graphic>
          <a:graphicData uri="http://schemas.openxmlformats.org/drawingml/2006/table">
            <a:tbl>
              <a:tblPr firstRow="1" firstCol="1" bandRow="1"/>
              <a:tblGrid>
                <a:gridCol w="1741710">
                  <a:extLst>
                    <a:ext uri="{9D8B030D-6E8A-4147-A177-3AD203B41FA5}">
                      <a16:colId xmlns:a16="http://schemas.microsoft.com/office/drawing/2014/main" val="785356830"/>
                    </a:ext>
                  </a:extLst>
                </a:gridCol>
                <a:gridCol w="2589646">
                  <a:extLst>
                    <a:ext uri="{9D8B030D-6E8A-4147-A177-3AD203B41FA5}">
                      <a16:colId xmlns:a16="http://schemas.microsoft.com/office/drawing/2014/main" val="302070354"/>
                    </a:ext>
                  </a:extLst>
                </a:gridCol>
                <a:gridCol w="3519704">
                  <a:extLst>
                    <a:ext uri="{9D8B030D-6E8A-4147-A177-3AD203B41FA5}">
                      <a16:colId xmlns:a16="http://schemas.microsoft.com/office/drawing/2014/main" val="2054103299"/>
                    </a:ext>
                  </a:extLst>
                </a:gridCol>
                <a:gridCol w="2977328">
                  <a:extLst>
                    <a:ext uri="{9D8B030D-6E8A-4147-A177-3AD203B41FA5}">
                      <a16:colId xmlns:a16="http://schemas.microsoft.com/office/drawing/2014/main" val="2079601520"/>
                    </a:ext>
                  </a:extLst>
                </a:gridCol>
              </a:tblGrid>
              <a:tr h="764813">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Method</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YOLOv5</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GSEH-YOLOv5</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M3-YOLOv5</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855099"/>
                  </a:ext>
                </a:extLst>
              </a:tr>
              <a:tr h="764813">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Training</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4167.7</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4136.4</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2224.8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1260632"/>
                  </a:ext>
                </a:extLst>
              </a:tr>
              <a:tr h="764813">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Inference</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199.528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179.541</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altLang="zh-TW" sz="2500" kern="0" dirty="0">
                          <a:solidFill>
                            <a:srgbClr val="000000"/>
                          </a:solidFill>
                          <a:effectLst/>
                          <a:latin typeface="Times New Roman" panose="02020603050405020304" pitchFamily="18" charset="0"/>
                          <a:ea typeface="新細明體" panose="02020500000000000000" pitchFamily="18" charset="-120"/>
                        </a:rPr>
                        <a:t>19</a:t>
                      </a:r>
                      <a:r>
                        <a:rPr lang="en-US" sz="2500" kern="0" dirty="0">
                          <a:solidFill>
                            <a:srgbClr val="000000"/>
                          </a:solidFill>
                          <a:effectLst/>
                          <a:latin typeface="Times New Roman" panose="02020603050405020304" pitchFamily="18" charset="0"/>
                          <a:ea typeface="新細明體" panose="02020500000000000000" pitchFamily="18" charset="-120"/>
                        </a:rPr>
                        <a:t>6.088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extLst>
                  <a:ext uri="{0D108BD9-81ED-4DB2-BD59-A6C34878D82A}">
                    <a16:rowId xmlns:a16="http://schemas.microsoft.com/office/drawing/2014/main" val="4088253894"/>
                  </a:ext>
                </a:extLst>
              </a:tr>
            </a:tbl>
          </a:graphicData>
        </a:graphic>
      </p:graphicFrame>
    </p:spTree>
    <p:extLst>
      <p:ext uri="{BB962C8B-B14F-4D97-AF65-F5344CB8AC3E}">
        <p14:creationId xmlns:p14="http://schemas.microsoft.com/office/powerpoint/2010/main" val="375055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Real-time detection speed and recognition accuracy</a:t>
            </a:r>
            <a:endParaRPr lang="zh-TW" altLang="en-US" sz="3600" dirty="0"/>
          </a:p>
        </p:txBody>
      </p:sp>
      <p:sp>
        <p:nvSpPr>
          <p:cNvPr id="3" name="內容版面配置區 2"/>
          <p:cNvSpPr>
            <a:spLocks noGrp="1"/>
          </p:cNvSpPr>
          <p:nvPr>
            <p:ph idx="1"/>
          </p:nvPr>
        </p:nvSpPr>
        <p:spPr>
          <a:xfrm>
            <a:off x="1097280" y="1845733"/>
            <a:ext cx="10058400" cy="2314285"/>
          </a:xfrm>
        </p:spPr>
        <p:txBody>
          <a:bodyPr>
            <a:normAutofit/>
          </a:bodyPr>
          <a:lstStyle/>
          <a:p>
            <a:pPr marL="355600" indent="-355600" algn="just">
              <a:lnSpc>
                <a:spcPct val="100000"/>
              </a:lnSpc>
              <a:buFont typeface="Wingdings" panose="05000000000000000000" pitchFamily="2" charset="2"/>
              <a:buChar char="l"/>
            </a:pPr>
            <a:r>
              <a:rPr lang="zh-TW" altLang="en-US" sz="2400" dirty="0"/>
              <a:t>即時物件偵測的效能主要會以物件偵測每秒可處理的幀數及準確度兩項數值做為模型的評估指標。其中</a:t>
            </a:r>
            <a:r>
              <a:rPr lang="en-US" altLang="zh-TW" sz="2400" dirty="0"/>
              <a:t>FPS</a:t>
            </a:r>
            <a:r>
              <a:rPr lang="zh-TW" altLang="en-US" sz="2400" dirty="0"/>
              <a:t>數值越高反映物件偵測的執行速度越快，準確度百分比越高表示模型越能精準辨識晶片槽的晶片狀態。從實驗數據顯示</a:t>
            </a:r>
            <a:r>
              <a:rPr lang="en-US" altLang="zh-TW" sz="2400" dirty="0"/>
              <a:t>GSEH-YOLOv5</a:t>
            </a:r>
            <a:r>
              <a:rPr lang="zh-TW" altLang="en-US" sz="2400" dirty="0"/>
              <a:t>具有較快速的執行速度，不過準確度與傳統</a:t>
            </a:r>
            <a:r>
              <a:rPr lang="en-US" altLang="zh-TW" sz="2400" dirty="0"/>
              <a:t>YOLOv5</a:t>
            </a:r>
            <a:r>
              <a:rPr lang="zh-TW" altLang="en-US" sz="2400" dirty="0"/>
              <a:t>相比較低。改良的</a:t>
            </a:r>
            <a:r>
              <a:rPr lang="en-US" altLang="zh-TW" sz="2400" dirty="0"/>
              <a:t>M3-YOLOv5</a:t>
            </a:r>
            <a:r>
              <a:rPr lang="zh-TW" altLang="en-US" sz="2400" dirty="0"/>
              <a:t>在執行速度與準確度方面皆能優於傳統</a:t>
            </a:r>
            <a:r>
              <a:rPr lang="en-US" altLang="zh-TW" sz="2400" dirty="0"/>
              <a:t>YOLOv5</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3466145" y="4075786"/>
            <a:ext cx="525971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模型的執行速度與準確度</a:t>
            </a:r>
          </a:p>
        </p:txBody>
      </p:sp>
      <p:graphicFrame>
        <p:nvGraphicFramePr>
          <p:cNvPr id="7" name="表格 6">
            <a:extLst>
              <a:ext uri="{FF2B5EF4-FFF2-40B4-BE49-F238E27FC236}">
                <a16:creationId xmlns:a16="http://schemas.microsoft.com/office/drawing/2014/main" id="{54CADB63-E6E0-F689-5A82-2581FD5321EE}"/>
              </a:ext>
            </a:extLst>
          </p:cNvPr>
          <p:cNvGraphicFramePr>
            <a:graphicFrameLocks noGrp="1"/>
          </p:cNvGraphicFramePr>
          <p:nvPr>
            <p:extLst>
              <p:ext uri="{D42A27DB-BD31-4B8C-83A1-F6EECF244321}">
                <p14:modId xmlns:p14="http://schemas.microsoft.com/office/powerpoint/2010/main" val="3162815154"/>
              </p:ext>
            </p:extLst>
          </p:nvPr>
        </p:nvGraphicFramePr>
        <p:xfrm>
          <a:off x="442786" y="4474589"/>
          <a:ext cx="11367388" cy="1763740"/>
        </p:xfrm>
        <a:graphic>
          <a:graphicData uri="http://schemas.openxmlformats.org/drawingml/2006/table">
            <a:tbl>
              <a:tblPr firstRow="1" firstCol="1" bandRow="1"/>
              <a:tblGrid>
                <a:gridCol w="2719388">
                  <a:extLst>
                    <a:ext uri="{9D8B030D-6E8A-4147-A177-3AD203B41FA5}">
                      <a16:colId xmlns:a16="http://schemas.microsoft.com/office/drawing/2014/main" val="1315022066"/>
                    </a:ext>
                  </a:extLst>
                </a:gridCol>
                <a:gridCol w="2717644">
                  <a:extLst>
                    <a:ext uri="{9D8B030D-6E8A-4147-A177-3AD203B41FA5}">
                      <a16:colId xmlns:a16="http://schemas.microsoft.com/office/drawing/2014/main" val="636572880"/>
                    </a:ext>
                  </a:extLst>
                </a:gridCol>
                <a:gridCol w="3212712">
                  <a:extLst>
                    <a:ext uri="{9D8B030D-6E8A-4147-A177-3AD203B41FA5}">
                      <a16:colId xmlns:a16="http://schemas.microsoft.com/office/drawing/2014/main" val="4214251201"/>
                    </a:ext>
                  </a:extLst>
                </a:gridCol>
                <a:gridCol w="2717644">
                  <a:extLst>
                    <a:ext uri="{9D8B030D-6E8A-4147-A177-3AD203B41FA5}">
                      <a16:colId xmlns:a16="http://schemas.microsoft.com/office/drawing/2014/main" val="2917785991"/>
                    </a:ext>
                  </a:extLst>
                </a:gridCol>
              </a:tblGrid>
              <a:tr h="590722">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Method</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YOLOv5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GSEH-YOLOv5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dirty="0">
                          <a:solidFill>
                            <a:srgbClr val="000000"/>
                          </a:solidFill>
                          <a:effectLst/>
                          <a:latin typeface="Times New Roman" panose="02020603050405020304" pitchFamily="18" charset="0"/>
                          <a:ea typeface="標楷體" panose="03000509000000000000" pitchFamily="65" charset="-120"/>
                        </a:rPr>
                        <a:t>M3-YOLOv5</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022693"/>
                  </a:ext>
                </a:extLst>
              </a:tr>
              <a:tr h="582296">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Speed (fps)</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dirty="0">
                          <a:solidFill>
                            <a:srgbClr val="000000"/>
                          </a:solidFill>
                          <a:effectLst/>
                          <a:latin typeface="Times New Roman" panose="02020603050405020304" pitchFamily="18" charset="0"/>
                          <a:ea typeface="新細明體" panose="02020500000000000000" pitchFamily="18" charset="-120"/>
                        </a:rPr>
                        <a:t>22.222</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27.397</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25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98148986"/>
                  </a:ext>
                </a:extLst>
              </a:tr>
              <a:tr h="590722">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Accuracy (%)</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98.5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97.5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dirty="0">
                          <a:solidFill>
                            <a:srgbClr val="000000"/>
                          </a:solidFill>
                          <a:effectLst/>
                          <a:latin typeface="Times New Roman" panose="02020603050405020304" pitchFamily="18" charset="0"/>
                          <a:ea typeface="新細明體" panose="02020500000000000000" pitchFamily="18" charset="-120"/>
                        </a:rPr>
                        <a:t>98.9</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553742"/>
                  </a:ext>
                </a:extLst>
              </a:tr>
            </a:tbl>
          </a:graphicData>
        </a:graphic>
      </p:graphicFrame>
    </p:spTree>
    <p:extLst>
      <p:ext uri="{BB962C8B-B14F-4D97-AF65-F5344CB8AC3E}">
        <p14:creationId xmlns:p14="http://schemas.microsoft.com/office/powerpoint/2010/main" val="126281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Operational cost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使用 </a:t>
            </a:r>
            <a:r>
              <a:rPr lang="en-US" altLang="zh-TW" sz="2400" dirty="0" err="1"/>
              <a:t>thop</a:t>
            </a:r>
            <a:r>
              <a:rPr lang="zh-TW" altLang="en-US" sz="2400" dirty="0"/>
              <a:t>工具來計算三種不同</a:t>
            </a:r>
            <a:r>
              <a:rPr lang="en-US" altLang="zh-TW" sz="2400" dirty="0"/>
              <a:t>YOLOv5</a:t>
            </a:r>
            <a:r>
              <a:rPr lang="zh-TW" altLang="en-US" sz="2400" dirty="0"/>
              <a:t>模型的參數量與計算量。從計算結果可得知，傳統</a:t>
            </a:r>
            <a:r>
              <a:rPr lang="en-US" altLang="zh-TW" sz="2400" dirty="0"/>
              <a:t>YOLOv5</a:t>
            </a:r>
            <a:r>
              <a:rPr lang="zh-TW" altLang="en-US" sz="2400" dirty="0"/>
              <a:t>模型的參數量與計算量相對較大。</a:t>
            </a:r>
            <a:r>
              <a:rPr lang="en-US" altLang="zh-TW" sz="2400" dirty="0"/>
              <a:t>GSEH-YOLOv5</a:t>
            </a:r>
            <a:r>
              <a:rPr lang="zh-TW" altLang="en-US" sz="2400" dirty="0"/>
              <a:t>與</a:t>
            </a:r>
            <a:r>
              <a:rPr lang="en-US" altLang="zh-TW" sz="2400" dirty="0"/>
              <a:t>M3-YOLOv5</a:t>
            </a:r>
            <a:r>
              <a:rPr lang="zh-TW" altLang="en-US" sz="2400" dirty="0"/>
              <a:t>皆可大幅降低傳統</a:t>
            </a:r>
            <a:r>
              <a:rPr lang="en-US" altLang="zh-TW" sz="2400" dirty="0"/>
              <a:t>YOLOv5</a:t>
            </a:r>
            <a:r>
              <a:rPr lang="zh-TW" altLang="en-US" sz="2400" dirty="0"/>
              <a:t>模型的參數量與計算量，由此也可反映透過大量降低參數量與計算量確實可以提升物件偵測的執行速度。</a:t>
            </a:r>
          </a:p>
        </p:txBody>
      </p:sp>
      <p:sp>
        <p:nvSpPr>
          <p:cNvPr id="4" name="投影片編號版面配置區 3"/>
          <p:cNvSpPr>
            <a:spLocks noGrp="1"/>
          </p:cNvSpPr>
          <p:nvPr>
            <p:ph type="sldNum" sz="quarter" idx="12"/>
          </p:nvPr>
        </p:nvSpPr>
        <p:spPr>
          <a:xfrm>
            <a:off x="9900458" y="5665972"/>
            <a:ext cx="131202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12" name="表格 11">
            <a:extLst>
              <a:ext uri="{FF2B5EF4-FFF2-40B4-BE49-F238E27FC236}">
                <a16:creationId xmlns:a16="http://schemas.microsoft.com/office/drawing/2014/main" id="{27AE10F8-81A4-F5DE-ECCC-D20577739558}"/>
              </a:ext>
            </a:extLst>
          </p:cNvPr>
          <p:cNvGraphicFramePr>
            <a:graphicFrameLocks noGrp="1"/>
          </p:cNvGraphicFramePr>
          <p:nvPr>
            <p:extLst>
              <p:ext uri="{D42A27DB-BD31-4B8C-83A1-F6EECF244321}">
                <p14:modId xmlns:p14="http://schemas.microsoft.com/office/powerpoint/2010/main" val="2857706326"/>
              </p:ext>
            </p:extLst>
          </p:nvPr>
        </p:nvGraphicFramePr>
        <p:xfrm>
          <a:off x="410160" y="4371512"/>
          <a:ext cx="11371679" cy="1776660"/>
        </p:xfrm>
        <a:graphic>
          <a:graphicData uri="http://schemas.openxmlformats.org/drawingml/2006/table">
            <a:tbl>
              <a:tblPr firstRow="1" firstCol="1" bandRow="1"/>
              <a:tblGrid>
                <a:gridCol w="2903242">
                  <a:extLst>
                    <a:ext uri="{9D8B030D-6E8A-4147-A177-3AD203B41FA5}">
                      <a16:colId xmlns:a16="http://schemas.microsoft.com/office/drawing/2014/main" val="2859481866"/>
                    </a:ext>
                  </a:extLst>
                </a:gridCol>
                <a:gridCol w="2660660">
                  <a:extLst>
                    <a:ext uri="{9D8B030D-6E8A-4147-A177-3AD203B41FA5}">
                      <a16:colId xmlns:a16="http://schemas.microsoft.com/office/drawing/2014/main" val="2029839843"/>
                    </a:ext>
                  </a:extLst>
                </a:gridCol>
                <a:gridCol w="3145827">
                  <a:extLst>
                    <a:ext uri="{9D8B030D-6E8A-4147-A177-3AD203B41FA5}">
                      <a16:colId xmlns:a16="http://schemas.microsoft.com/office/drawing/2014/main" val="20656673"/>
                    </a:ext>
                  </a:extLst>
                </a:gridCol>
                <a:gridCol w="2661950">
                  <a:extLst>
                    <a:ext uri="{9D8B030D-6E8A-4147-A177-3AD203B41FA5}">
                      <a16:colId xmlns:a16="http://schemas.microsoft.com/office/drawing/2014/main" val="634256279"/>
                    </a:ext>
                  </a:extLst>
                </a:gridCol>
              </a:tblGrid>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Method</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YOLOv5</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GSEH-YOLOv5</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M3-YOLOv5</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7880104"/>
                  </a:ext>
                </a:extLst>
              </a:tr>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Parameters (#)</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7251912</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4182136</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3205296</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31385082"/>
                  </a:ext>
                </a:extLst>
              </a:tr>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FLOPs (GFLOPs)</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16.8</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6.9</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6.0</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80658"/>
                  </a:ext>
                </a:extLst>
              </a:tr>
            </a:tbl>
          </a:graphicData>
        </a:graphic>
      </p:graphicFrame>
      <p:sp>
        <p:nvSpPr>
          <p:cNvPr id="13" name="矩形 12">
            <a:extLst>
              <a:ext uri="{FF2B5EF4-FFF2-40B4-BE49-F238E27FC236}">
                <a16:creationId xmlns:a16="http://schemas.microsoft.com/office/drawing/2014/main" id="{E46FE02A-85F0-8676-A921-07A7A0171B59}"/>
              </a:ext>
            </a:extLst>
          </p:cNvPr>
          <p:cNvSpPr/>
          <p:nvPr/>
        </p:nvSpPr>
        <p:spPr>
          <a:xfrm>
            <a:off x="3552706" y="3884786"/>
            <a:ext cx="508658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4.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模型的參數量與計算量</a:t>
            </a:r>
          </a:p>
        </p:txBody>
      </p:sp>
    </p:spTree>
    <p:extLst>
      <p:ext uri="{BB962C8B-B14F-4D97-AF65-F5344CB8AC3E}">
        <p14:creationId xmlns:p14="http://schemas.microsoft.com/office/powerpoint/2010/main" val="9395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Discussion</a:t>
            </a:r>
            <a:endParaRPr lang="zh-TW" altLang="en-US" dirty="0"/>
          </a:p>
        </p:txBody>
      </p:sp>
      <p:sp>
        <p:nvSpPr>
          <p:cNvPr id="3" name="內容版面配置區 2"/>
          <p:cNvSpPr>
            <a:spLocks noGrp="1"/>
          </p:cNvSpPr>
          <p:nvPr>
            <p:ph idx="1"/>
          </p:nvPr>
        </p:nvSpPr>
        <p:spPr>
          <a:xfrm>
            <a:off x="1097280" y="1845733"/>
            <a:ext cx="10058400" cy="4012456"/>
          </a:xfrm>
        </p:spPr>
        <p:txBody>
          <a:bodyPr>
            <a:noAutofit/>
          </a:bodyPr>
          <a:lstStyle/>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降低參數量與計算量將會影響模型的大小。</a:t>
            </a:r>
            <a:r>
              <a:rPr lang="en-US" altLang="zh-TW" sz="2400" dirty="0">
                <a:cs typeface="Times New Roman" panose="02020603050405020304" pitchFamily="18" charset="0"/>
              </a:rPr>
              <a:t>GSEH-YOLOv5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模型相比，模型大小較傳統 </a:t>
            </a:r>
            <a:r>
              <a:rPr lang="en-US" altLang="zh-TW" sz="2400" dirty="0">
                <a:cs typeface="Times New Roman" panose="02020603050405020304" pitchFamily="18" charset="0"/>
              </a:rPr>
              <a:t>YOLOv5 </a:t>
            </a:r>
            <a:r>
              <a:rPr lang="zh-TW" altLang="en-US" sz="2400" dirty="0">
                <a:cs typeface="Times New Roman" panose="02020603050405020304" pitchFamily="18" charset="0"/>
              </a:rPr>
              <a:t>模型小</a:t>
            </a:r>
            <a:r>
              <a:rPr lang="en-US" altLang="zh-TW" sz="2400" dirty="0">
                <a:cs typeface="Times New Roman" panose="02020603050405020304" pitchFamily="18" charset="0"/>
              </a:rPr>
              <a:t>42.4%</a:t>
            </a:r>
            <a:r>
              <a:rPr lang="zh-TW" altLang="en-US" sz="2400" dirty="0">
                <a:cs typeface="Times New Roman" panose="02020603050405020304" pitchFamily="18" charset="0"/>
              </a:rPr>
              <a:t>。</a:t>
            </a:r>
            <a:endParaRPr lang="en-US" altLang="zh-TW" sz="2400" dirty="0">
              <a:cs typeface="Times New Roman" panose="02020603050405020304" pitchFamily="18" charset="0"/>
            </a:endParaRPr>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本研究提出的改良式</a:t>
            </a:r>
            <a:r>
              <a:rPr lang="en-US" altLang="zh-TW" sz="2400" dirty="0">
                <a:cs typeface="Times New Roman" panose="02020603050405020304" pitchFamily="18" charset="0"/>
              </a:rPr>
              <a:t>M3-YOLOv5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模型相比，模型大小較傳統 </a:t>
            </a:r>
            <a:r>
              <a:rPr lang="en-US" altLang="zh-TW" sz="2400" dirty="0">
                <a:cs typeface="Times New Roman" panose="02020603050405020304" pitchFamily="18" charset="0"/>
              </a:rPr>
              <a:t>YOLOv5 </a:t>
            </a:r>
            <a:r>
              <a:rPr lang="zh-TW" altLang="en-US" sz="2400" dirty="0">
                <a:cs typeface="Times New Roman" panose="02020603050405020304" pitchFamily="18" charset="0"/>
              </a:rPr>
              <a:t>模型小</a:t>
            </a:r>
            <a:r>
              <a:rPr lang="en-US" altLang="zh-TW" sz="2400" dirty="0">
                <a:cs typeface="Times New Roman" panose="02020603050405020304" pitchFamily="18" charset="0"/>
              </a:rPr>
              <a:t>54.9%</a:t>
            </a:r>
            <a:r>
              <a:rPr lang="zh-TW" altLang="en-US" sz="2400" dirty="0">
                <a:cs typeface="Times New Roman" panose="02020603050405020304" pitchFamily="18" charset="0"/>
              </a:rPr>
              <a:t>。</a:t>
            </a:r>
            <a:endParaRPr lang="en-US" altLang="zh-TW" sz="2400" dirty="0">
              <a:cs typeface="Times New Roman" panose="02020603050405020304" pitchFamily="18" charset="0"/>
            </a:endParaRPr>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執行速度與準確度方面，</a:t>
            </a:r>
            <a:r>
              <a:rPr lang="en-US" altLang="zh-TW" sz="2400" dirty="0">
                <a:cs typeface="Times New Roman" panose="02020603050405020304" pitchFamily="18" charset="0"/>
              </a:rPr>
              <a:t>GSEH-YOLOv5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模型相比，執行速度提升</a:t>
            </a:r>
            <a:r>
              <a:rPr lang="en-US" altLang="zh-TW" sz="2400" dirty="0">
                <a:cs typeface="Times New Roman" panose="02020603050405020304" pitchFamily="18" charset="0"/>
              </a:rPr>
              <a:t>23.3%</a:t>
            </a:r>
            <a:r>
              <a:rPr lang="zh-TW" altLang="en-US" sz="2400" dirty="0">
                <a:cs typeface="Times New Roman" panose="02020603050405020304" pitchFamily="18" charset="0"/>
              </a:rPr>
              <a:t>，準確度減少</a:t>
            </a:r>
            <a:r>
              <a:rPr lang="en-US" altLang="zh-TW" sz="2400" dirty="0">
                <a:cs typeface="Times New Roman" panose="02020603050405020304" pitchFamily="18" charset="0"/>
              </a:rPr>
              <a:t>1%</a:t>
            </a:r>
            <a:r>
              <a:rPr lang="zh-TW" altLang="en-US" sz="2400" dirty="0">
                <a:cs typeface="Times New Roman" panose="02020603050405020304" pitchFamily="18" charset="0"/>
              </a:rPr>
              <a:t>。</a:t>
            </a:r>
            <a:endParaRPr lang="en-US" altLang="zh-TW" sz="2400" dirty="0"/>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本研究提出的改良式</a:t>
            </a:r>
            <a:r>
              <a:rPr lang="en-US" altLang="zh-TW" sz="2400" dirty="0">
                <a:cs typeface="Times New Roman" panose="02020603050405020304" pitchFamily="18" charset="0"/>
              </a:rPr>
              <a:t>M3-YOLOv5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模型相比，執行速度提升</a:t>
            </a:r>
            <a:r>
              <a:rPr lang="en-US" altLang="zh-TW" sz="2400" dirty="0">
                <a:cs typeface="Times New Roman" panose="02020603050405020304" pitchFamily="18" charset="0"/>
              </a:rPr>
              <a:t>12.5%</a:t>
            </a:r>
            <a:r>
              <a:rPr lang="zh-TW" altLang="en-US" sz="2400" dirty="0">
                <a:cs typeface="Times New Roman" panose="02020603050405020304" pitchFamily="18" charset="0"/>
              </a:rPr>
              <a:t>，準確度提升</a:t>
            </a:r>
            <a:r>
              <a:rPr lang="en-US" altLang="zh-TW" sz="2400" dirty="0">
                <a:cs typeface="Times New Roman" panose="02020603050405020304" pitchFamily="18" charset="0"/>
              </a:rPr>
              <a:t>0.4%</a:t>
            </a:r>
            <a:r>
              <a:rPr lang="zh-TW" altLang="en-US" sz="2400" dirty="0">
                <a:cs typeface="Times New Roman" panose="02020603050405020304" pitchFamily="18" charset="0"/>
              </a:rPr>
              <a:t>。</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2223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5. Conclusion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0883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endParaRPr lang="zh-TW" altLang="en-US" dirty="0"/>
          </a:p>
        </p:txBody>
      </p:sp>
      <p:sp>
        <p:nvSpPr>
          <p:cNvPr id="3" name="內容版面配置區 2"/>
          <p:cNvSpPr>
            <a:spLocks noGrp="1"/>
          </p:cNvSpPr>
          <p:nvPr>
            <p:ph idx="1"/>
          </p:nvPr>
        </p:nvSpPr>
        <p:spPr/>
        <p:txBody>
          <a:bodyPr>
            <a:normAutofit lnSpcReduction="10000"/>
          </a:bodyPr>
          <a:lstStyle/>
          <a:p>
            <a:pPr marL="355600" indent="-355600" algn="just">
              <a:lnSpc>
                <a:spcPct val="110000"/>
              </a:lnSpc>
              <a:buFont typeface="Wingdings" panose="05000000000000000000" pitchFamily="2" charset="2"/>
              <a:buChar char="l"/>
            </a:pPr>
            <a:r>
              <a:rPr lang="zh-TW" altLang="en-US" sz="2400" dirty="0"/>
              <a:t>本研究應用改良型</a:t>
            </a:r>
            <a:r>
              <a:rPr lang="en-US" altLang="zh-TW" sz="2400" dirty="0"/>
              <a:t>M3-YOLOv5</a:t>
            </a:r>
            <a:r>
              <a:rPr lang="zh-TW" altLang="en-US" sz="2400" dirty="0"/>
              <a:t>模型對晶片槽晶片狀態進行即時檢測辨認目前機台上是否有破損晶片的出現。</a:t>
            </a:r>
            <a:endParaRPr lang="en-US" altLang="zh-TW" sz="2400" dirty="0"/>
          </a:p>
          <a:p>
            <a:pPr marL="355600" indent="-355600" algn="just">
              <a:lnSpc>
                <a:spcPct val="110000"/>
              </a:lnSpc>
              <a:buFont typeface="Wingdings" panose="05000000000000000000" pitchFamily="2" charset="2"/>
              <a:buChar char="l"/>
            </a:pPr>
            <a:r>
              <a:rPr lang="zh-TW" altLang="en-US" sz="2400" dirty="0"/>
              <a:t>本研究提出的</a:t>
            </a:r>
            <a:r>
              <a:rPr lang="en-US" altLang="zh-TW" sz="2400" dirty="0"/>
              <a:t>M3-YOLOv5</a:t>
            </a:r>
            <a:r>
              <a:rPr lang="zh-TW" altLang="en-US" sz="2400" dirty="0"/>
              <a:t>模型在執行速度與準確度部分皆能優於傳統</a:t>
            </a:r>
            <a:r>
              <a:rPr lang="en-US" altLang="zh-TW" sz="2400" dirty="0"/>
              <a:t>YOLOv5</a:t>
            </a:r>
            <a:r>
              <a:rPr lang="zh-TW" altLang="en-US" sz="2400" dirty="0"/>
              <a:t>模型。</a:t>
            </a:r>
            <a:endParaRPr lang="en-US" altLang="zh-TW" sz="2400" dirty="0"/>
          </a:p>
          <a:p>
            <a:pPr marL="355600" indent="-355600" algn="just">
              <a:lnSpc>
                <a:spcPct val="110000"/>
              </a:lnSpc>
              <a:buFont typeface="Wingdings" panose="05000000000000000000" pitchFamily="2" charset="2"/>
              <a:buChar char="l"/>
            </a:pPr>
            <a:r>
              <a:rPr lang="zh-TW" altLang="en-US" sz="2400" dirty="0"/>
              <a:t>本研究提出的</a:t>
            </a:r>
            <a:r>
              <a:rPr lang="en-US" altLang="zh-TW" sz="2400" dirty="0"/>
              <a:t>M3-YOLOv5</a:t>
            </a:r>
            <a:r>
              <a:rPr lang="zh-TW" altLang="en-US" sz="2400" dirty="0"/>
              <a:t>模型與</a:t>
            </a:r>
            <a:r>
              <a:rPr lang="en-US" altLang="zh-TW" sz="2400" dirty="0"/>
              <a:t>GSEH-YOLOv5 </a:t>
            </a:r>
            <a:r>
              <a:rPr lang="zh-TW" altLang="en-US" sz="2400" dirty="0"/>
              <a:t>模型相比，雖然</a:t>
            </a:r>
            <a:r>
              <a:rPr lang="en-US" altLang="zh-TW" sz="2400" dirty="0"/>
              <a:t>GSEH-YOLOv5</a:t>
            </a:r>
            <a:r>
              <a:rPr lang="zh-TW" altLang="en-US" sz="2400" dirty="0"/>
              <a:t>模型的執行速度快</a:t>
            </a:r>
            <a:r>
              <a:rPr lang="en-US" altLang="zh-TW" sz="2400" dirty="0"/>
              <a:t>9.6%</a:t>
            </a:r>
            <a:r>
              <a:rPr lang="zh-TW" altLang="en-US" sz="2400" dirty="0"/>
              <a:t>，不過是犧牲準確度</a:t>
            </a:r>
            <a:r>
              <a:rPr lang="en-US" altLang="zh-TW" sz="2400" dirty="0"/>
              <a:t>1.4%</a:t>
            </a:r>
            <a:r>
              <a:rPr lang="zh-TW" altLang="en-US" sz="2400" dirty="0"/>
              <a:t>做為代價。</a:t>
            </a:r>
            <a:endParaRPr lang="en-US" altLang="zh-TW" sz="2400" dirty="0"/>
          </a:p>
          <a:p>
            <a:pPr marL="355600" indent="-355600" algn="just">
              <a:lnSpc>
                <a:spcPct val="110000"/>
              </a:lnSpc>
              <a:buFont typeface="Wingdings" panose="05000000000000000000" pitchFamily="2" charset="2"/>
              <a:buChar char="l"/>
            </a:pPr>
            <a:r>
              <a:rPr lang="zh-TW" altLang="en-US" sz="2400" dirty="0"/>
              <a:t>本研究建立晶片警示系統，可在機台出現破損晶片時立即告知作業員發生時間點以及位於八個晶片槽中的第幾個晶片槽有破損晶片的出現，加速排除異常狀況的工作。</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452962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r>
              <a:rPr lang="zh-TW" altLang="en-US" dirty="0"/>
              <a:t> </a:t>
            </a:r>
            <a:r>
              <a:rPr lang="en-US" altLang="zh-TW" dirty="0"/>
              <a:t>(cont.)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在本研究中，主要使用</a:t>
            </a:r>
            <a:r>
              <a:rPr lang="en-US" altLang="zh-TW" sz="2400" dirty="0"/>
              <a:t>python</a:t>
            </a:r>
            <a:r>
              <a:rPr lang="zh-TW" altLang="en-US" sz="2400" dirty="0"/>
              <a:t>程式語言進行撰寫。不過目前是以終端機的方式進行程式執行，所以未來會使用視覺化界面讓使用者能夠更為直覺且友善地使用物件偵測之程式。介面上會包含選擇訓練完成的模型以及即時物件偵測的影像畫面呈現於介面，一旦發現破損晶片就會通知使用者。</a:t>
            </a:r>
            <a:endParaRPr lang="en-US" altLang="zh-TW" sz="2400" dirty="0"/>
          </a:p>
          <a:p>
            <a:pPr marL="355600" indent="-355600" algn="just">
              <a:lnSpc>
                <a:spcPct val="100000"/>
              </a:lnSpc>
              <a:buFont typeface="Wingdings" panose="05000000000000000000" pitchFamily="2" charset="2"/>
              <a:buChar char="l"/>
            </a:pPr>
            <a:r>
              <a:rPr lang="zh-TW" altLang="en-US" sz="2400" dirty="0"/>
              <a:t>另外，本研究也將會與時俱進地研究最新版本的</a:t>
            </a:r>
            <a:r>
              <a:rPr lang="en-US" altLang="zh-TW" sz="2400" dirty="0"/>
              <a:t>YOLOv7</a:t>
            </a:r>
            <a:r>
              <a:rPr lang="zh-TW" altLang="en-US" sz="2400" dirty="0"/>
              <a:t>物件偵測演算法。透過優化其架構，使執行速度與準確度部分得到顯著提升。讓晶片檢測系統能夠進一步得到效能提升，並且在計算量負擔減少的條件下，甚至可選用成本較低的嵌入式平台進行本地端部署。</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622216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3361508" y="2043991"/>
            <a:ext cx="5468983" cy="1964328"/>
          </a:xfrm>
        </p:spPr>
        <p:txBody>
          <a:bodyPr>
            <a:normAutofit/>
          </a:bodyPr>
          <a:lstStyle/>
          <a:p>
            <a:pPr algn="ctr"/>
            <a:r>
              <a:rPr lang="zh-TW" altLang="en-US" sz="6000" dirty="0">
                <a:solidFill>
                  <a:schemeClr val="tx1"/>
                </a:solidFill>
              </a:rPr>
              <a:t>簡報結束</a:t>
            </a:r>
            <a:br>
              <a:rPr lang="en-US" altLang="zh-TW" sz="6000" dirty="0">
                <a:solidFill>
                  <a:schemeClr val="tx1"/>
                </a:solidFill>
              </a:rPr>
            </a:br>
            <a:r>
              <a:rPr lang="zh-TW" altLang="en-US" sz="6000" dirty="0">
                <a:solidFill>
                  <a:schemeClr val="tx1"/>
                </a:solidFill>
              </a:rPr>
              <a:t>感謝聆聽</a:t>
            </a:r>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8397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Introduction</a:t>
            </a:r>
            <a:endParaRPr lang="zh-TW" altLang="en-US" dirty="0"/>
          </a:p>
        </p:txBody>
      </p:sp>
      <p:sp>
        <p:nvSpPr>
          <p:cNvPr id="6" name="內容版面配置區 5"/>
          <p:cNvSpPr>
            <a:spLocks noGrp="1"/>
          </p:cNvSpPr>
          <p:nvPr>
            <p:ph idx="1"/>
          </p:nvPr>
        </p:nvSpPr>
        <p:spPr>
          <a:xfrm>
            <a:off x="1097280" y="1845734"/>
            <a:ext cx="10319901" cy="4023360"/>
          </a:xfrm>
        </p:spPr>
        <p:txBody>
          <a:bodyPr>
            <a:noAutofit/>
          </a:bodyPr>
          <a:lstStyle/>
          <a:p>
            <a:pPr marL="358775" indent="-358775" algn="just">
              <a:lnSpc>
                <a:spcPct val="100000"/>
              </a:lnSpc>
              <a:buFont typeface="Wingdings" panose="05000000000000000000" pitchFamily="2" charset="2"/>
              <a:buChar char="l"/>
            </a:pPr>
            <a:r>
              <a:rPr lang="zh-TW" altLang="en-US" sz="2400" dirty="0"/>
              <a:t>隨著工業</a:t>
            </a:r>
            <a:r>
              <a:rPr lang="en-US" altLang="zh-TW" sz="2400" dirty="0"/>
              <a:t>4.0</a:t>
            </a:r>
            <a:r>
              <a:rPr lang="zh-TW" altLang="en-US" sz="2400" dirty="0"/>
              <a:t>的推動下，創新技術對工廠進行重大改革。將大數據分析、雲端計算、</a:t>
            </a:r>
            <a:r>
              <a:rPr lang="en-US" altLang="zh-TW" sz="2400" dirty="0"/>
              <a:t>5G</a:t>
            </a:r>
            <a:r>
              <a:rPr lang="zh-TW" altLang="en-US" sz="2400" dirty="0"/>
              <a:t>、人工智慧及自動化系統等引入工廠，可顯著提高工廠的生產能力，為公司帶來最具經濟價值的同業競爭力。</a:t>
            </a:r>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物件偵測技術分為兩種模式</a:t>
            </a:r>
            <a:r>
              <a:rPr lang="en-US" altLang="zh-TW" sz="2400" dirty="0"/>
              <a:t>——</a:t>
            </a:r>
            <a:r>
              <a:rPr lang="zh-TW" altLang="en-US" sz="2400" dirty="0"/>
              <a:t>單階段和兩階段。單階段結合了定位和分類，兩階段將定位和分類分開。典型的單階段物件偵測包含</a:t>
            </a:r>
            <a:r>
              <a:rPr lang="en-US" altLang="zh-TW" sz="2400" dirty="0"/>
              <a:t>SSD</a:t>
            </a:r>
            <a:r>
              <a:rPr lang="zh-TW" altLang="en-US" sz="2400" dirty="0"/>
              <a:t>和</a:t>
            </a:r>
            <a:r>
              <a:rPr lang="en-US" altLang="zh-TW" sz="2400" dirty="0"/>
              <a:t>YOLO</a:t>
            </a:r>
            <a:r>
              <a:rPr lang="zh-TW" altLang="en-US" sz="2400" dirty="0"/>
              <a:t>，典型的兩階段目標檢測模型包含 </a:t>
            </a:r>
            <a:r>
              <a:rPr lang="en-US" altLang="zh-TW" sz="2400" dirty="0"/>
              <a:t>Fast R-CNN</a:t>
            </a:r>
            <a:r>
              <a:rPr lang="zh-TW" altLang="en-US" sz="2400" dirty="0"/>
              <a:t>、</a:t>
            </a:r>
            <a:r>
              <a:rPr lang="en-US" altLang="zh-TW" sz="2400" dirty="0"/>
              <a:t>Faster R-CNN </a:t>
            </a:r>
            <a:r>
              <a:rPr lang="zh-TW" altLang="en-US" sz="2400" dirty="0"/>
              <a:t>和 </a:t>
            </a:r>
            <a:r>
              <a:rPr lang="en-US" altLang="zh-TW" sz="2400" dirty="0"/>
              <a:t>Masked R-CNN</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8169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Introduction(cont.)</a:t>
            </a:r>
            <a:endParaRPr lang="zh-TW" altLang="en-US" dirty="0"/>
          </a:p>
        </p:txBody>
      </p:sp>
      <p:sp>
        <p:nvSpPr>
          <p:cNvPr id="3" name="內容版面配置區 2"/>
          <p:cNvSpPr>
            <a:spLocks noGrp="1"/>
          </p:cNvSpPr>
          <p:nvPr>
            <p:ph idx="1"/>
          </p:nvPr>
        </p:nvSpPr>
        <p:spPr/>
        <p:txBody>
          <a:bodyPr>
            <a:noAutofit/>
          </a:bodyPr>
          <a:lstStyle/>
          <a:p>
            <a:pPr marL="358775" indent="-358775" algn="just">
              <a:lnSpc>
                <a:spcPct val="100000"/>
              </a:lnSpc>
              <a:buFont typeface="Wingdings" panose="05000000000000000000" pitchFamily="2" charset="2"/>
              <a:buChar char="l"/>
            </a:pPr>
            <a:r>
              <a:rPr lang="zh-TW" altLang="en-US" sz="2400" dirty="0"/>
              <a:t>傳統的單階段物件偵測具有速度快與準確性低的特性，兩階段物件偵測則是具有速度慢與準確性高的特性。差別在於框選目標是否需要進行分類，單階段物件偵測會先判斷框選目標是否為一個物體再進行分類，兩階段物件偵測則是將框選目標全部進行分類所以較為費時。</a:t>
            </a:r>
            <a:endParaRPr lang="en-US" altLang="zh-TW" sz="2400" dirty="0"/>
          </a:p>
          <a:p>
            <a:pPr marL="0" indent="0" algn="just">
              <a:lnSpc>
                <a:spcPct val="100000"/>
              </a:lnSpc>
              <a:buNone/>
            </a:pPr>
            <a:endParaRPr lang="en-US" altLang="zh-TW" sz="2400" dirty="0"/>
          </a:p>
          <a:p>
            <a:pPr marL="358775" indent="-358775" algn="just">
              <a:lnSpc>
                <a:spcPct val="100000"/>
              </a:lnSpc>
              <a:buFont typeface="Wingdings" panose="05000000000000000000" pitchFamily="2" charset="2"/>
              <a:buChar char="l"/>
            </a:pPr>
            <a:r>
              <a:rPr lang="zh-TW" altLang="en-US" sz="2400" dirty="0"/>
              <a:t>產線在自動輸送晶片的過程中，如果生產機台意外壓壞目前在晶片槽內的晶片，下一輪將晶片放在同一個位置時，會造成新一輪的晶片損壞。若沒有即時警示作業員停止機台移除破損晶片，將會造成不間斷的生產損失，甚至可能導致機台吸嘴偏移與受損。因此首要目標即是利用速度快的即時物件偵測能夠在機台運行時即時反應晶片槽情形。</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2620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Objective</a:t>
            </a:r>
            <a:endParaRPr lang="zh-TW" altLang="en-US" dirty="0"/>
          </a:p>
        </p:txBody>
      </p:sp>
      <p:sp>
        <p:nvSpPr>
          <p:cNvPr id="3" name="內容版面配置區 2"/>
          <p:cNvSpPr>
            <a:spLocks noGrp="1"/>
          </p:cNvSpPr>
          <p:nvPr>
            <p:ph idx="1"/>
          </p:nvPr>
        </p:nvSpPr>
        <p:spPr>
          <a:xfrm>
            <a:off x="1097280" y="1845733"/>
            <a:ext cx="10058400" cy="4443971"/>
          </a:xfrm>
        </p:spPr>
        <p:txBody>
          <a:bodyPr>
            <a:normAutofit lnSpcReduction="10000"/>
          </a:bodyPr>
          <a:lstStyle/>
          <a:p>
            <a:pPr marL="358775" indent="-358775" algn="just">
              <a:lnSpc>
                <a:spcPct val="100000"/>
              </a:lnSpc>
              <a:buFont typeface="Wingdings" panose="05000000000000000000" pitchFamily="2" charset="2"/>
              <a:buChar char="l"/>
            </a:pPr>
            <a:r>
              <a:rPr lang="zh-TW" altLang="en-US" sz="2400" dirty="0"/>
              <a:t>本研究利用</a:t>
            </a:r>
            <a:r>
              <a:rPr lang="en-US" altLang="zh-TW" sz="2400" dirty="0"/>
              <a:t>YOLOv5</a:t>
            </a:r>
            <a:r>
              <a:rPr lang="zh-TW" altLang="en-US" sz="2400" dirty="0"/>
              <a:t>物件偵測模型部署於</a:t>
            </a:r>
            <a:r>
              <a:rPr lang="en-US" altLang="zh-TW" sz="2400" dirty="0"/>
              <a:t>NVIDIA</a:t>
            </a:r>
            <a:r>
              <a:rPr lang="zh-TW" altLang="en-US" sz="2400" dirty="0"/>
              <a:t> </a:t>
            </a:r>
            <a:r>
              <a:rPr lang="en-US" altLang="zh-TW" sz="2400" dirty="0"/>
              <a:t>Jetson Xavier NX </a:t>
            </a:r>
            <a:r>
              <a:rPr lang="zh-TW" altLang="en-US" sz="2400" dirty="0"/>
              <a:t>來進行本地端的晶片槽晶片狀態檢測。不過當我們使用</a:t>
            </a:r>
            <a:r>
              <a:rPr lang="en-US" altLang="zh-TW" sz="2400" dirty="0"/>
              <a:t>YOLOv5</a:t>
            </a:r>
            <a:r>
              <a:rPr lang="zh-TW" altLang="en-US" sz="2400" dirty="0"/>
              <a:t>模型進行物件偵測時，必須具備即時運行的能力。對於傳統</a:t>
            </a:r>
            <a:r>
              <a:rPr lang="en-US" altLang="zh-TW" sz="2400" dirty="0"/>
              <a:t>YOLOv5</a:t>
            </a:r>
            <a:r>
              <a:rPr lang="zh-TW" altLang="en-US" sz="2400" dirty="0"/>
              <a:t>模型的執行速度而言，具有優化空間。因此，本研究的目的就是在優化程式執行速度的同時要能夠維持晶片狀態檢測的準確性。</a:t>
            </a:r>
            <a:endParaRPr lang="en-US" altLang="zh-TW" sz="2400" dirty="0"/>
          </a:p>
          <a:p>
            <a:pPr marL="358775" indent="-358775" algn="just">
              <a:lnSpc>
                <a:spcPct val="100000"/>
              </a:lnSpc>
              <a:buFont typeface="Wingdings" panose="05000000000000000000" pitchFamily="2" charset="2"/>
              <a:buChar char="l"/>
            </a:pPr>
            <a:endParaRPr lang="zh-TW" altLang="en-US" sz="2400" dirty="0"/>
          </a:p>
          <a:p>
            <a:pPr marL="358775" indent="-358775" algn="just">
              <a:lnSpc>
                <a:spcPct val="100000"/>
              </a:lnSpc>
              <a:buFont typeface="Wingdings" panose="05000000000000000000" pitchFamily="2" charset="2"/>
              <a:buChar char="l"/>
            </a:pPr>
            <a:r>
              <a:rPr lang="zh-TW" altLang="en-US" sz="2400" dirty="0"/>
              <a:t>本研究改良傳統</a:t>
            </a:r>
            <a:r>
              <a:rPr lang="en-US" altLang="zh-TW" sz="2400" dirty="0"/>
              <a:t>YOLOv5</a:t>
            </a:r>
            <a:r>
              <a:rPr lang="zh-TW" altLang="en-US" sz="2400" dirty="0"/>
              <a:t>物件偵測演算法，稱為</a:t>
            </a:r>
            <a:r>
              <a:rPr lang="en-US" altLang="zh-TW" sz="2400" dirty="0"/>
              <a:t>M3-YOLOv5</a:t>
            </a:r>
            <a:r>
              <a:rPr lang="zh-TW" altLang="en-US" sz="2400" dirty="0"/>
              <a:t>。在晶片槽晶片狀態檢測的表現上將傳統</a:t>
            </a:r>
            <a:r>
              <a:rPr lang="en-US" altLang="zh-TW" sz="2400" dirty="0"/>
              <a:t>YOLOv5</a:t>
            </a:r>
            <a:r>
              <a:rPr lang="zh-TW" altLang="en-US" sz="2400" dirty="0"/>
              <a:t>與</a:t>
            </a:r>
            <a:r>
              <a:rPr lang="en-US" altLang="zh-TW" sz="2400" dirty="0"/>
              <a:t>M3-YOLOv5</a:t>
            </a:r>
            <a:r>
              <a:rPr lang="zh-TW" altLang="en-US" sz="2400" dirty="0"/>
              <a:t>進行效能評估的比較。除了提高晶片狀態檢測的準確性，同時也減少計算資源的消耗，帶來程式執行速度的提升。最後，加入</a:t>
            </a:r>
            <a:r>
              <a:rPr lang="en-US" altLang="zh-TW" sz="2400" dirty="0"/>
              <a:t>GSEH-YOLOv5</a:t>
            </a:r>
            <a:r>
              <a:rPr lang="zh-TW" altLang="en-US" sz="2400" dirty="0"/>
              <a:t>與兩者進行效能比較來分析三者之間的優劣。</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08287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2. Related Work</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62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Look Only Once v1 (YOLOv1)</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和</a:t>
            </a:r>
            <a:r>
              <a:rPr lang="en-US" altLang="zh-TW" sz="2400" dirty="0"/>
              <a:t>Farhadi</a:t>
            </a:r>
            <a:r>
              <a:rPr lang="zh-TW" altLang="en-US" sz="2400" dirty="0"/>
              <a:t>等人提出的</a:t>
            </a:r>
            <a:r>
              <a:rPr lang="en-US" altLang="zh-TW" sz="2400" dirty="0"/>
              <a:t>YOLOv1</a:t>
            </a:r>
            <a:r>
              <a:rPr lang="zh-TW" altLang="en-US" sz="2400" dirty="0"/>
              <a:t>核心概念是將輸入影像視為具有相同寬度和高度的網格，並預測每個網格中的物件。在每個網格中使用兩個邊界框預測物件，而且只能預測同一個網格內類別機率最高的一種物件。</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464294" y="5992859"/>
            <a:ext cx="332437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 YOLOv1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模型運作流程</a:t>
            </a:r>
          </a:p>
        </p:txBody>
      </p:sp>
      <p:pic>
        <p:nvPicPr>
          <p:cNvPr id="1026" name="Picture 2" descr="https://yuweichiu.github.io/assets/images/p0005/yolov1-paper01.png">
            <a:extLst>
              <a:ext uri="{FF2B5EF4-FFF2-40B4-BE49-F238E27FC236}">
                <a16:creationId xmlns:a16="http://schemas.microsoft.com/office/drawing/2014/main" id="{E0E5ECF5-DC74-41D7-AA2D-4FCEF6A5E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5" b="33249"/>
          <a:stretch/>
        </p:blipFill>
        <p:spPr bwMode="auto">
          <a:xfrm>
            <a:off x="3609963" y="3076695"/>
            <a:ext cx="4972074" cy="291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51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97280" y="286603"/>
            <a:ext cx="10382416" cy="1450757"/>
          </a:xfrm>
        </p:spPr>
        <p:txBody>
          <a:bodyPr/>
          <a:lstStyle/>
          <a:p>
            <a:r>
              <a:rPr lang="en-US" altLang="zh-TW" dirty="0"/>
              <a:t>You Look Only Once v1 (YOLOv1)</a:t>
            </a:r>
            <a:r>
              <a:rPr lang="zh-TW" altLang="en-US" dirty="0"/>
              <a:t> </a:t>
            </a:r>
            <a:r>
              <a:rPr lang="en-US" altLang="zh-TW" dirty="0"/>
              <a:t>(cont.)</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YOLOv1</a:t>
            </a:r>
            <a:r>
              <a:rPr lang="zh-TW" altLang="en-US" sz="2400" dirty="0"/>
              <a:t>模型由</a:t>
            </a:r>
            <a:r>
              <a:rPr lang="en-US" altLang="zh-TW" sz="2400" dirty="0"/>
              <a:t>24</a:t>
            </a:r>
            <a:r>
              <a:rPr lang="zh-TW" altLang="en-US" sz="2400" dirty="0"/>
              <a:t>個卷積層與</a:t>
            </a:r>
            <a:r>
              <a:rPr lang="en-US" altLang="zh-TW" sz="2400" dirty="0"/>
              <a:t>2</a:t>
            </a:r>
            <a:r>
              <a:rPr lang="zh-TW" altLang="en-US" sz="2400" dirty="0"/>
              <a:t>個全連接層組成，其中</a:t>
            </a:r>
            <a:r>
              <a:rPr lang="en-US" altLang="zh-TW" sz="2400" dirty="0"/>
              <a:t>1×1</a:t>
            </a:r>
            <a:r>
              <a:rPr lang="zh-TW" altLang="en-US" sz="2400" dirty="0"/>
              <a:t>卷積用於減少特徵圖的通道數量來減少計算量。其中將所有邊界框對於同一類別的機率進行排列，透過後處理的方法非極大值抑制 </a:t>
            </a:r>
            <a:r>
              <a:rPr lang="en-US" altLang="zh-TW" sz="2400" dirty="0"/>
              <a:t>(NMS)</a:t>
            </a:r>
            <a:r>
              <a:rPr lang="zh-TW" altLang="en-US" sz="2400" dirty="0"/>
              <a:t>進行邊界框的篩選。</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318397" y="5987920"/>
            <a:ext cx="355520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 YOLOv1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模型網路架構圖</a:t>
            </a:r>
          </a:p>
        </p:txBody>
      </p:sp>
      <p:pic>
        <p:nvPicPr>
          <p:cNvPr id="2" name="圖片 1">
            <a:extLst>
              <a:ext uri="{FF2B5EF4-FFF2-40B4-BE49-F238E27FC236}">
                <a16:creationId xmlns:a16="http://schemas.microsoft.com/office/drawing/2014/main" id="{CCC2D2CE-2794-4C57-852A-81BDE3E7BC59}"/>
              </a:ext>
            </a:extLst>
          </p:cNvPr>
          <p:cNvPicPr>
            <a:picLocks noChangeAspect="1"/>
          </p:cNvPicPr>
          <p:nvPr/>
        </p:nvPicPr>
        <p:blipFill>
          <a:blip r:embed="rId3"/>
          <a:stretch>
            <a:fillRect/>
          </a:stretch>
        </p:blipFill>
        <p:spPr>
          <a:xfrm>
            <a:off x="2481786" y="3013826"/>
            <a:ext cx="7228427" cy="2982815"/>
          </a:xfrm>
          <a:prstGeom prst="rect">
            <a:avLst/>
          </a:prstGeom>
        </p:spPr>
      </p:pic>
    </p:spTree>
    <p:extLst>
      <p:ext uri="{BB962C8B-B14F-4D97-AF65-F5344CB8AC3E}">
        <p14:creationId xmlns:p14="http://schemas.microsoft.com/office/powerpoint/2010/main" val="2172909664"/>
      </p:ext>
    </p:extLst>
  </p:cSld>
  <p:clrMapOvr>
    <a:masterClrMapping/>
  </p:clrMapOvr>
</p:sld>
</file>

<file path=ppt/theme/theme1.xml><?xml version="1.0" encoding="utf-8"?>
<a:theme xmlns:a="http://schemas.openxmlformats.org/drawingml/2006/main" name="回顧">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顧">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3632</TotalTime>
  <Words>2791</Words>
  <Application>Microsoft Office PowerPoint</Application>
  <PresentationFormat>寬螢幕</PresentationFormat>
  <Paragraphs>242</Paragraphs>
  <Slides>38</Slides>
  <Notes>10</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38</vt:i4>
      </vt:variant>
    </vt:vector>
  </HeadingPairs>
  <TitlesOfParts>
    <vt:vector size="45" baseType="lpstr">
      <vt:lpstr>標楷體</vt:lpstr>
      <vt:lpstr>Calibri</vt:lpstr>
      <vt:lpstr>Calibri Light</vt:lpstr>
      <vt:lpstr>Times New Roman</vt:lpstr>
      <vt:lpstr>Wingdings</vt:lpstr>
      <vt:lpstr>回顧</vt:lpstr>
      <vt:lpstr>1_回顧</vt:lpstr>
      <vt:lpstr>應用M3-YOLOv5物件偵測演算法於晶片輪廓檢測</vt:lpstr>
      <vt:lpstr>OUTLINE</vt:lpstr>
      <vt:lpstr>1. Introduction</vt:lpstr>
      <vt:lpstr>Introduction</vt:lpstr>
      <vt:lpstr>Introduction(cont.)</vt:lpstr>
      <vt:lpstr>Objective</vt:lpstr>
      <vt:lpstr>2. Related Work</vt:lpstr>
      <vt:lpstr>You Look Only Once v1 (YOLOv1)</vt:lpstr>
      <vt:lpstr>You Look Only Once v1 (YOLOv1) (cont.)</vt:lpstr>
      <vt:lpstr>You Look Only Once v2 (YOLOv2)</vt:lpstr>
      <vt:lpstr>You Look Only Once v3 (YOLOv3)</vt:lpstr>
      <vt:lpstr>You Look Only Once v4 (YOLOv4)</vt:lpstr>
      <vt:lpstr>You Look Only Once v5 (YOLOv5)</vt:lpstr>
      <vt:lpstr>MobileNet v1</vt:lpstr>
      <vt:lpstr>MobileNet v2</vt:lpstr>
      <vt:lpstr>MobileNet v3</vt:lpstr>
      <vt:lpstr>3. Research Method</vt:lpstr>
      <vt:lpstr>Data preparation and labeling</vt:lpstr>
      <vt:lpstr>Model training and performance evaluation</vt:lpstr>
      <vt:lpstr>On-site image sensing and recognition</vt:lpstr>
      <vt:lpstr>Spatial location and identification accuracy</vt:lpstr>
      <vt:lpstr>On-site detection of chip contour</vt:lpstr>
      <vt:lpstr>On-site detection of chip contour (cont.)</vt:lpstr>
      <vt:lpstr>Modification of the YOLOv5 network architecture</vt:lpstr>
      <vt:lpstr>Average accuracy of M3-YOLOv5 model</vt:lpstr>
      <vt:lpstr>4. Experimental Results and Discussion</vt:lpstr>
      <vt:lpstr>Experimental environment</vt:lpstr>
      <vt:lpstr>Experimental environment(cont.)</vt:lpstr>
      <vt:lpstr>Experimental design</vt:lpstr>
      <vt:lpstr> Demonstrating the three YOLOv5-related architectures</vt:lpstr>
      <vt:lpstr>Estimation of model training time and video inference time</vt:lpstr>
      <vt:lpstr>Real-time detection speed and recognition accuracy</vt:lpstr>
      <vt:lpstr>Operational cost</vt:lpstr>
      <vt:lpstr>Discussion</vt:lpstr>
      <vt:lpstr>5. Conclusion</vt:lpstr>
      <vt:lpstr>Conclusion</vt:lpstr>
      <vt:lpstr>Conclusion (cont.)</vt:lpstr>
      <vt:lpstr>簡報結束 感謝聆聽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應用深度學習方法於程式碼轉換的快速驗證</dc:title>
  <dc:creator>user</dc:creator>
  <cp:lastModifiedBy>佳衛 謝</cp:lastModifiedBy>
  <cp:revision>147</cp:revision>
  <dcterms:created xsi:type="dcterms:W3CDTF">2022-06-15T09:34:04Z</dcterms:created>
  <dcterms:modified xsi:type="dcterms:W3CDTF">2023-01-08T11:55:07Z</dcterms:modified>
</cp:coreProperties>
</file>